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3"/>
  </p:notesMasterIdLst>
  <p:sldIdLst>
    <p:sldId id="256" r:id="rId2"/>
    <p:sldId id="302" r:id="rId3"/>
    <p:sldId id="303" r:id="rId4"/>
    <p:sldId id="261" r:id="rId5"/>
    <p:sldId id="275" r:id="rId6"/>
    <p:sldId id="266" r:id="rId7"/>
    <p:sldId id="264" r:id="rId8"/>
    <p:sldId id="268" r:id="rId9"/>
    <p:sldId id="269" r:id="rId10"/>
    <p:sldId id="267" r:id="rId11"/>
    <p:sldId id="270" r:id="rId12"/>
    <p:sldId id="279" r:id="rId13"/>
    <p:sldId id="278" r:id="rId14"/>
    <p:sldId id="282" r:id="rId15"/>
    <p:sldId id="271" r:id="rId16"/>
    <p:sldId id="284" r:id="rId17"/>
    <p:sldId id="272" r:id="rId18"/>
    <p:sldId id="280" r:id="rId19"/>
    <p:sldId id="276" r:id="rId20"/>
    <p:sldId id="283" r:id="rId21"/>
    <p:sldId id="281" r:id="rId22"/>
    <p:sldId id="277" r:id="rId23"/>
    <p:sldId id="273" r:id="rId24"/>
    <p:sldId id="297" r:id="rId25"/>
    <p:sldId id="320" r:id="rId26"/>
    <p:sldId id="298" r:id="rId27"/>
    <p:sldId id="257" r:id="rId28"/>
    <p:sldId id="304" r:id="rId29"/>
    <p:sldId id="307" r:id="rId30"/>
    <p:sldId id="262" r:id="rId31"/>
    <p:sldId id="310" r:id="rId32"/>
    <p:sldId id="311" r:id="rId33"/>
    <p:sldId id="312" r:id="rId34"/>
    <p:sldId id="305" r:id="rId35"/>
    <p:sldId id="316" r:id="rId36"/>
    <p:sldId id="300" r:id="rId37"/>
    <p:sldId id="318" r:id="rId38"/>
    <p:sldId id="313" r:id="rId39"/>
    <p:sldId id="306" r:id="rId40"/>
    <p:sldId id="314" r:id="rId41"/>
    <p:sldId id="315" r:id="rId4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DA22CEF0-1427-4642-AC9D-F7DC76BF2EB0}">
          <p14:sldIdLst>
            <p14:sldId id="256"/>
            <p14:sldId id="302"/>
            <p14:sldId id="303"/>
            <p14:sldId id="261"/>
            <p14:sldId id="275"/>
            <p14:sldId id="266"/>
            <p14:sldId id="264"/>
            <p14:sldId id="268"/>
            <p14:sldId id="269"/>
            <p14:sldId id="267"/>
            <p14:sldId id="270"/>
            <p14:sldId id="279"/>
            <p14:sldId id="278"/>
            <p14:sldId id="282"/>
            <p14:sldId id="271"/>
            <p14:sldId id="284"/>
            <p14:sldId id="272"/>
            <p14:sldId id="280"/>
            <p14:sldId id="276"/>
            <p14:sldId id="283"/>
            <p14:sldId id="281"/>
            <p14:sldId id="277"/>
            <p14:sldId id="273"/>
            <p14:sldId id="297"/>
            <p14:sldId id="320"/>
            <p14:sldId id="298"/>
            <p14:sldId id="257"/>
            <p14:sldId id="304"/>
            <p14:sldId id="307"/>
            <p14:sldId id="262"/>
            <p14:sldId id="310"/>
            <p14:sldId id="311"/>
            <p14:sldId id="312"/>
            <p14:sldId id="305"/>
            <p14:sldId id="316"/>
            <p14:sldId id="300"/>
            <p14:sldId id="318"/>
            <p14:sldId id="313"/>
            <p14:sldId id="306"/>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FE1"/>
    <a:srgbClr val="739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 jasny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66" autoAdjust="0"/>
    <p:restoredTop sz="94660"/>
  </p:normalViewPr>
  <p:slideViewPr>
    <p:cSldViewPr snapToGrid="0">
      <p:cViewPr varScale="1">
        <p:scale>
          <a:sx n="111" d="100"/>
          <a:sy n="111" d="100"/>
        </p:scale>
        <p:origin x="4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hyperlink" Target="https://www.youtube.com/watch?v=oHknhhe4U6k&amp;list=PLhXONM9sSRGmB2N9aUpf-eb45xju2oHQE" TargetMode="External"/><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hyperlink" Target="https://www.youtube.com/watch?v=fgnfBXtykDE" TargetMode="External"/><Relationship Id="rId1" Type="http://schemas.openxmlformats.org/officeDocument/2006/relationships/hyperlink" Target="https://www.youtube.com/watch?v=80iPqtewd0c" TargetMode="Externa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hyperlink" Target="https://www.youtube.com/watch?v=BZkna2d15Yo&amp;t=495s" TargetMode="External"/><Relationship Id="rId9" Type="http://schemas.openxmlformats.org/officeDocument/2006/relationships/image" Target="../media/image48.png"/><Relationship Id="rId1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hyperlink" Target="https://www.youtube.com/watch?v=fgnfBXtykDE" TargetMode="External"/><Relationship Id="rId13" Type="http://schemas.openxmlformats.org/officeDocument/2006/relationships/image" Target="../media/image53.svg"/><Relationship Id="rId3" Type="http://schemas.openxmlformats.org/officeDocument/2006/relationships/image" Target="../media/image46.png"/><Relationship Id="rId7" Type="http://schemas.openxmlformats.org/officeDocument/2006/relationships/image" Target="../media/image49.svg"/><Relationship Id="rId12" Type="http://schemas.openxmlformats.org/officeDocument/2006/relationships/image" Target="../media/image52.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8.png"/><Relationship Id="rId11" Type="http://schemas.openxmlformats.org/officeDocument/2006/relationships/hyperlink" Target="https://www.youtube.com/watch?v=oHknhhe4U6k&amp;list=PLhXONM9sSRGmB2N9aUpf-eb45xju2oHQE" TargetMode="External"/><Relationship Id="rId5" Type="http://schemas.openxmlformats.org/officeDocument/2006/relationships/hyperlink" Target="https://www.youtube.com/watch?v=80iPqtewd0c" TargetMode="External"/><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 Id="rId14" Type="http://schemas.openxmlformats.org/officeDocument/2006/relationships/hyperlink" Target="https://www.youtube.com/watch?v=BZkna2d15Yo&amp;t=495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30882-FD9E-4B1F-841C-3481BEABF48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5B6F222-ADE3-4E33-A581-757C04602886}">
      <dgm:prSet/>
      <dgm:spPr/>
      <dgm:t>
        <a:bodyPr/>
        <a:lstStyle/>
        <a:p>
          <a:r>
            <a:rPr lang="pl-PL"/>
            <a:t>Możliwe  że podczas że się podświadomie zainspirowałem treścią tych materiałów wideo, ponieważ oglądałem je w przerwach pomiędzy reserchem:</a:t>
          </a:r>
          <a:endParaRPr lang="en-US"/>
        </a:p>
      </dgm:t>
    </dgm:pt>
    <dgm:pt modelId="{2EA6DE0A-0AD7-470F-89B8-B24C4BC7EE11}" type="parTrans" cxnId="{9064A82B-B6A2-43F8-9BF6-76668A626007}">
      <dgm:prSet/>
      <dgm:spPr/>
      <dgm:t>
        <a:bodyPr/>
        <a:lstStyle/>
        <a:p>
          <a:endParaRPr lang="en-US"/>
        </a:p>
      </dgm:t>
    </dgm:pt>
    <dgm:pt modelId="{5670C185-11D0-4266-94C6-B43912479066}" type="sibTrans" cxnId="{9064A82B-B6A2-43F8-9BF6-76668A626007}">
      <dgm:prSet/>
      <dgm:spPr/>
      <dgm:t>
        <a:bodyPr/>
        <a:lstStyle/>
        <a:p>
          <a:endParaRPr lang="en-US"/>
        </a:p>
      </dgm:t>
    </dgm:pt>
    <dgm:pt modelId="{F4F7FD48-44D8-4CB4-8FBC-E53FDBAB5FCE}">
      <dgm:prSet/>
      <dgm:spPr/>
      <dgm:t>
        <a:bodyPr/>
        <a:lstStyle/>
        <a:p>
          <a:r>
            <a:rPr lang="pl-PL">
              <a:hlinkClick xmlns:r="http://schemas.openxmlformats.org/officeDocument/2006/relationships" r:id="rId1"/>
            </a:rPr>
            <a:t>NAJGROŹNIEJSZE WIRUSY KOMPUTEROWE NA ŚWIECIE! (youtube.com)</a:t>
          </a:r>
          <a:endParaRPr lang="en-US"/>
        </a:p>
      </dgm:t>
    </dgm:pt>
    <dgm:pt modelId="{B5971044-5B6C-43F0-992F-6B675AE32857}" type="parTrans" cxnId="{5AC31841-75F1-4A90-9761-2E3730C7F136}">
      <dgm:prSet/>
      <dgm:spPr/>
      <dgm:t>
        <a:bodyPr/>
        <a:lstStyle/>
        <a:p>
          <a:endParaRPr lang="en-US"/>
        </a:p>
      </dgm:t>
    </dgm:pt>
    <dgm:pt modelId="{115B1AF2-09B0-41F4-B6D1-1A7C260D1372}" type="sibTrans" cxnId="{5AC31841-75F1-4A90-9761-2E3730C7F136}">
      <dgm:prSet/>
      <dgm:spPr/>
      <dgm:t>
        <a:bodyPr/>
        <a:lstStyle/>
        <a:p>
          <a:endParaRPr lang="en-US"/>
        </a:p>
      </dgm:t>
    </dgm:pt>
    <dgm:pt modelId="{AC4FF9B9-5EB1-4702-801D-A1C6D726144D}">
      <dgm:prSet/>
      <dgm:spPr/>
      <dgm:t>
        <a:bodyPr/>
        <a:lstStyle/>
        <a:p>
          <a:r>
            <a:rPr lang="pl-PL">
              <a:hlinkClick xmlns:r="http://schemas.openxmlformats.org/officeDocument/2006/relationships" r:id="rId2"/>
            </a:rPr>
            <a:t>Najgorsze WIRUSY na świecie (youtube.com)</a:t>
          </a:r>
          <a:endParaRPr lang="en-US"/>
        </a:p>
      </dgm:t>
    </dgm:pt>
    <dgm:pt modelId="{24BE5E72-0301-4354-A50E-601A1E590797}" type="parTrans" cxnId="{13478B25-3F2E-466C-8695-7E235AFF2983}">
      <dgm:prSet/>
      <dgm:spPr/>
      <dgm:t>
        <a:bodyPr/>
        <a:lstStyle/>
        <a:p>
          <a:endParaRPr lang="en-US"/>
        </a:p>
      </dgm:t>
    </dgm:pt>
    <dgm:pt modelId="{2F508D1A-C4A9-4653-ABC5-41EEAE420034}" type="sibTrans" cxnId="{13478B25-3F2E-466C-8695-7E235AFF2983}">
      <dgm:prSet/>
      <dgm:spPr/>
      <dgm:t>
        <a:bodyPr/>
        <a:lstStyle/>
        <a:p>
          <a:endParaRPr lang="en-US"/>
        </a:p>
      </dgm:t>
    </dgm:pt>
    <dgm:pt modelId="{1C87058D-307B-4A45-931B-7FEC07C3F596}">
      <dgm:prSet/>
      <dgm:spPr/>
      <dgm:t>
        <a:bodyPr/>
        <a:lstStyle/>
        <a:p>
          <a:r>
            <a:rPr lang="pl-PL">
              <a:hlinkClick xmlns:r="http://schemas.openxmlformats.org/officeDocument/2006/relationships" r:id="rId3"/>
            </a:rPr>
            <a:t>Pięć ciekawych wirusów komputerowych (#1) (youtube.com)</a:t>
          </a:r>
          <a:endParaRPr lang="en-US"/>
        </a:p>
      </dgm:t>
    </dgm:pt>
    <dgm:pt modelId="{8F7CD27B-C405-4D52-8D1A-2C03AB52F6C5}" type="parTrans" cxnId="{7E2A6CA0-09A0-43B2-A9DD-E4D283BA643C}">
      <dgm:prSet/>
      <dgm:spPr/>
      <dgm:t>
        <a:bodyPr/>
        <a:lstStyle/>
        <a:p>
          <a:endParaRPr lang="en-US"/>
        </a:p>
      </dgm:t>
    </dgm:pt>
    <dgm:pt modelId="{A2B88EAB-1615-4FAB-BAB2-F9F499529AC8}" type="sibTrans" cxnId="{7E2A6CA0-09A0-43B2-A9DD-E4D283BA643C}">
      <dgm:prSet/>
      <dgm:spPr/>
      <dgm:t>
        <a:bodyPr/>
        <a:lstStyle/>
        <a:p>
          <a:endParaRPr lang="en-US"/>
        </a:p>
      </dgm:t>
    </dgm:pt>
    <dgm:pt modelId="{B81E78D6-7AE6-48BD-ABC8-AD3E27AEF1FC}">
      <dgm:prSet/>
      <dgm:spPr/>
      <dgm:t>
        <a:bodyPr/>
        <a:lstStyle/>
        <a:p>
          <a:r>
            <a:rPr lang="pl-PL">
              <a:hlinkClick xmlns:r="http://schemas.openxmlformats.org/officeDocument/2006/relationships" r:id="rId4"/>
            </a:rPr>
            <a:t>Rodzaje wirusów komputerowych i jak się chronić. (youtube.com)</a:t>
          </a:r>
          <a:endParaRPr lang="en-US"/>
        </a:p>
      </dgm:t>
    </dgm:pt>
    <dgm:pt modelId="{D6530153-F41B-41B0-BEDA-7231DAF97F45}" type="parTrans" cxnId="{3055AE82-1DB6-45F9-8762-6291F2D98FBB}">
      <dgm:prSet/>
      <dgm:spPr/>
      <dgm:t>
        <a:bodyPr/>
        <a:lstStyle/>
        <a:p>
          <a:endParaRPr lang="en-US"/>
        </a:p>
      </dgm:t>
    </dgm:pt>
    <dgm:pt modelId="{EFA612E5-53C7-4A59-BAF0-2C45EB488271}" type="sibTrans" cxnId="{3055AE82-1DB6-45F9-8762-6291F2D98FBB}">
      <dgm:prSet/>
      <dgm:spPr/>
      <dgm:t>
        <a:bodyPr/>
        <a:lstStyle/>
        <a:p>
          <a:endParaRPr lang="en-US"/>
        </a:p>
      </dgm:t>
    </dgm:pt>
    <dgm:pt modelId="{C2AAC03E-9141-4F7F-B249-91A9E2E03A42}" type="pres">
      <dgm:prSet presAssocID="{DEB30882-FD9E-4B1F-841C-3481BEABF482}" presName="root" presStyleCnt="0">
        <dgm:presLayoutVars>
          <dgm:dir/>
          <dgm:resizeHandles val="exact"/>
        </dgm:presLayoutVars>
      </dgm:prSet>
      <dgm:spPr/>
    </dgm:pt>
    <dgm:pt modelId="{5C4E57E0-6B59-4C1F-958B-0982D3B0082B}" type="pres">
      <dgm:prSet presAssocID="{DEB30882-FD9E-4B1F-841C-3481BEABF482}" presName="container" presStyleCnt="0">
        <dgm:presLayoutVars>
          <dgm:dir/>
          <dgm:resizeHandles val="exact"/>
        </dgm:presLayoutVars>
      </dgm:prSet>
      <dgm:spPr/>
    </dgm:pt>
    <dgm:pt modelId="{DF884724-F3B4-429C-BC09-9C3CDD0248B7}" type="pres">
      <dgm:prSet presAssocID="{E5B6F222-ADE3-4E33-A581-757C04602886}" presName="compNode" presStyleCnt="0"/>
      <dgm:spPr/>
    </dgm:pt>
    <dgm:pt modelId="{939FC107-6A5B-4072-AF6E-3D88C47FFE1E}" type="pres">
      <dgm:prSet presAssocID="{E5B6F222-ADE3-4E33-A581-757C04602886}" presName="iconBgRect" presStyleLbl="bgShp" presStyleIdx="0" presStyleCnt="5"/>
      <dgm:spPr/>
    </dgm:pt>
    <dgm:pt modelId="{BC9445D6-ACEC-4C57-84C6-AB2493CE5613}" type="pres">
      <dgm:prSet presAssocID="{E5B6F222-ADE3-4E33-A581-757C04602886}" presName="iconRect" presStyleLbl="node1"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B7BB49C7-7289-44A8-B1FF-20FE5E842937}" type="pres">
      <dgm:prSet presAssocID="{E5B6F222-ADE3-4E33-A581-757C04602886}" presName="spaceRect" presStyleCnt="0"/>
      <dgm:spPr/>
    </dgm:pt>
    <dgm:pt modelId="{C97EC55A-4758-4F78-90C6-7B8B5B2EA3F8}" type="pres">
      <dgm:prSet presAssocID="{E5B6F222-ADE3-4E33-A581-757C04602886}" presName="textRect" presStyleLbl="revTx" presStyleIdx="0" presStyleCnt="5">
        <dgm:presLayoutVars>
          <dgm:chMax val="1"/>
          <dgm:chPref val="1"/>
        </dgm:presLayoutVars>
      </dgm:prSet>
      <dgm:spPr/>
    </dgm:pt>
    <dgm:pt modelId="{9A721E99-E00E-4AAC-8687-D3D4FAC1D343}" type="pres">
      <dgm:prSet presAssocID="{5670C185-11D0-4266-94C6-B43912479066}" presName="sibTrans" presStyleLbl="sibTrans2D1" presStyleIdx="0" presStyleCnt="0"/>
      <dgm:spPr/>
    </dgm:pt>
    <dgm:pt modelId="{3C9F3CD1-ED2A-4DAA-8E77-F54E52E90EC5}" type="pres">
      <dgm:prSet presAssocID="{F4F7FD48-44D8-4CB4-8FBC-E53FDBAB5FCE}" presName="compNode" presStyleCnt="0"/>
      <dgm:spPr/>
    </dgm:pt>
    <dgm:pt modelId="{E2E1408E-38D2-4343-BBCA-BCD46E40A4DD}" type="pres">
      <dgm:prSet presAssocID="{F4F7FD48-44D8-4CB4-8FBC-E53FDBAB5FCE}" presName="iconBgRect" presStyleLbl="bgShp" presStyleIdx="1" presStyleCnt="5"/>
      <dgm:spPr/>
    </dgm:pt>
    <dgm:pt modelId="{2E09E9E0-4A88-41C3-8284-E39CC9C2C05F}" type="pres">
      <dgm:prSet presAssocID="{F4F7FD48-44D8-4CB4-8FBC-E53FDBAB5FCE}" presName="iconRect" presStyleLbl="node1" presStyleIdx="1"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dy bug"/>
        </a:ext>
      </dgm:extLst>
    </dgm:pt>
    <dgm:pt modelId="{28692C57-232A-4C54-8AC2-3F54BD09E289}" type="pres">
      <dgm:prSet presAssocID="{F4F7FD48-44D8-4CB4-8FBC-E53FDBAB5FCE}" presName="spaceRect" presStyleCnt="0"/>
      <dgm:spPr/>
    </dgm:pt>
    <dgm:pt modelId="{C1B50955-2A80-4382-B8FA-53CCC2570BD3}" type="pres">
      <dgm:prSet presAssocID="{F4F7FD48-44D8-4CB4-8FBC-E53FDBAB5FCE}" presName="textRect" presStyleLbl="revTx" presStyleIdx="1" presStyleCnt="5">
        <dgm:presLayoutVars>
          <dgm:chMax val="1"/>
          <dgm:chPref val="1"/>
        </dgm:presLayoutVars>
      </dgm:prSet>
      <dgm:spPr/>
    </dgm:pt>
    <dgm:pt modelId="{CE6DADDF-1467-4686-8886-321CC73309B8}" type="pres">
      <dgm:prSet presAssocID="{115B1AF2-09B0-41F4-B6D1-1A7C260D1372}" presName="sibTrans" presStyleLbl="sibTrans2D1" presStyleIdx="0" presStyleCnt="0"/>
      <dgm:spPr/>
    </dgm:pt>
    <dgm:pt modelId="{ECC5952F-26C6-48BB-8F9D-B6F390014AAE}" type="pres">
      <dgm:prSet presAssocID="{AC4FF9B9-5EB1-4702-801D-A1C6D726144D}" presName="compNode" presStyleCnt="0"/>
      <dgm:spPr/>
    </dgm:pt>
    <dgm:pt modelId="{ED3BFB2A-EDB7-4736-8316-45DB718F4BDD}" type="pres">
      <dgm:prSet presAssocID="{AC4FF9B9-5EB1-4702-801D-A1C6D726144D}" presName="iconBgRect" presStyleLbl="bgShp" presStyleIdx="2" presStyleCnt="5"/>
      <dgm:spPr/>
    </dgm:pt>
    <dgm:pt modelId="{3F6D3978-BCEA-4D76-B2C4-802DA8553927}" type="pres">
      <dgm:prSet presAssocID="{AC4FF9B9-5EB1-4702-801D-A1C6D726144D}" presName="iconRect" presStyleLbl="node1" presStyleIdx="2"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onik polny"/>
        </a:ext>
      </dgm:extLst>
    </dgm:pt>
    <dgm:pt modelId="{A311D743-F546-4E37-AB8E-543786BAE82E}" type="pres">
      <dgm:prSet presAssocID="{AC4FF9B9-5EB1-4702-801D-A1C6D726144D}" presName="spaceRect" presStyleCnt="0"/>
      <dgm:spPr/>
    </dgm:pt>
    <dgm:pt modelId="{D8954CE9-3F85-426F-9510-92705E920635}" type="pres">
      <dgm:prSet presAssocID="{AC4FF9B9-5EB1-4702-801D-A1C6D726144D}" presName="textRect" presStyleLbl="revTx" presStyleIdx="2" presStyleCnt="5">
        <dgm:presLayoutVars>
          <dgm:chMax val="1"/>
          <dgm:chPref val="1"/>
        </dgm:presLayoutVars>
      </dgm:prSet>
      <dgm:spPr/>
    </dgm:pt>
    <dgm:pt modelId="{BABA125E-38BC-4278-8EC8-32809F1D2A0F}" type="pres">
      <dgm:prSet presAssocID="{2F508D1A-C4A9-4653-ABC5-41EEAE420034}" presName="sibTrans" presStyleLbl="sibTrans2D1" presStyleIdx="0" presStyleCnt="0"/>
      <dgm:spPr/>
    </dgm:pt>
    <dgm:pt modelId="{8FA2FE1B-C69C-456D-B8F9-9B2D35E31FC2}" type="pres">
      <dgm:prSet presAssocID="{1C87058D-307B-4A45-931B-7FEC07C3F596}" presName="compNode" presStyleCnt="0"/>
      <dgm:spPr/>
    </dgm:pt>
    <dgm:pt modelId="{95476DB2-0276-482A-8EE8-7ADFDAF9EEDE}" type="pres">
      <dgm:prSet presAssocID="{1C87058D-307B-4A45-931B-7FEC07C3F596}" presName="iconBgRect" presStyleLbl="bgShp" presStyleIdx="3" presStyleCnt="5"/>
      <dgm:spPr/>
    </dgm:pt>
    <dgm:pt modelId="{7E93A362-A82D-4019-A28C-26FE175EBD47}" type="pres">
      <dgm:prSet presAssocID="{1C87058D-307B-4A45-931B-7FEC07C3F596}" presName="iconRect" presStyleLbl="node1" presStyleIdx="3"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nsekt"/>
        </a:ext>
      </dgm:extLst>
    </dgm:pt>
    <dgm:pt modelId="{7153D7A3-6C5A-49A6-9433-B23740E07E2C}" type="pres">
      <dgm:prSet presAssocID="{1C87058D-307B-4A45-931B-7FEC07C3F596}" presName="spaceRect" presStyleCnt="0"/>
      <dgm:spPr/>
    </dgm:pt>
    <dgm:pt modelId="{CDF798DE-235E-44B4-8FBC-7CA47B042947}" type="pres">
      <dgm:prSet presAssocID="{1C87058D-307B-4A45-931B-7FEC07C3F596}" presName="textRect" presStyleLbl="revTx" presStyleIdx="3" presStyleCnt="5">
        <dgm:presLayoutVars>
          <dgm:chMax val="1"/>
          <dgm:chPref val="1"/>
        </dgm:presLayoutVars>
      </dgm:prSet>
      <dgm:spPr/>
    </dgm:pt>
    <dgm:pt modelId="{B4CE805C-C451-46C4-A9D0-C2C98BFFB01F}" type="pres">
      <dgm:prSet presAssocID="{A2B88EAB-1615-4FAB-BAB2-F9F499529AC8}" presName="sibTrans" presStyleLbl="sibTrans2D1" presStyleIdx="0" presStyleCnt="0"/>
      <dgm:spPr/>
    </dgm:pt>
    <dgm:pt modelId="{F463BCD5-B9FC-4D86-8661-32CB17D1FE3E}" type="pres">
      <dgm:prSet presAssocID="{B81E78D6-7AE6-48BD-ABC8-AD3E27AEF1FC}" presName="compNode" presStyleCnt="0"/>
      <dgm:spPr/>
    </dgm:pt>
    <dgm:pt modelId="{FB98E22B-DB7E-45BC-8FB7-352F1AC10635}" type="pres">
      <dgm:prSet presAssocID="{B81E78D6-7AE6-48BD-ABC8-AD3E27AEF1FC}" presName="iconBgRect" presStyleLbl="bgShp" presStyleIdx="4" presStyleCnt="5"/>
      <dgm:spPr/>
    </dgm:pt>
    <dgm:pt modelId="{D5C3043D-336B-453C-A126-5B4498EC496A}" type="pres">
      <dgm:prSet presAssocID="{B81E78D6-7AE6-48BD-ABC8-AD3E27AEF1FC}" presName="iconRect" presStyleLbl="node1" presStyleIdx="4" presStyleCnt="5"/>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Komputer"/>
        </a:ext>
      </dgm:extLst>
    </dgm:pt>
    <dgm:pt modelId="{9F866115-FD90-4FFD-99D5-7CB2AFDC6B5E}" type="pres">
      <dgm:prSet presAssocID="{B81E78D6-7AE6-48BD-ABC8-AD3E27AEF1FC}" presName="spaceRect" presStyleCnt="0"/>
      <dgm:spPr/>
    </dgm:pt>
    <dgm:pt modelId="{2817F266-F123-4A69-8786-2D0860D876EC}" type="pres">
      <dgm:prSet presAssocID="{B81E78D6-7AE6-48BD-ABC8-AD3E27AEF1FC}" presName="textRect" presStyleLbl="revTx" presStyleIdx="4" presStyleCnt="5">
        <dgm:presLayoutVars>
          <dgm:chMax val="1"/>
          <dgm:chPref val="1"/>
        </dgm:presLayoutVars>
      </dgm:prSet>
      <dgm:spPr/>
    </dgm:pt>
  </dgm:ptLst>
  <dgm:cxnLst>
    <dgm:cxn modelId="{56E4260D-5850-4A6D-AAC8-0B99A8E8EF0D}" type="presOf" srcId="{E5B6F222-ADE3-4E33-A581-757C04602886}" destId="{C97EC55A-4758-4F78-90C6-7B8B5B2EA3F8}" srcOrd="0" destOrd="0" presId="urn:microsoft.com/office/officeart/2018/2/layout/IconCircleList"/>
    <dgm:cxn modelId="{13478B25-3F2E-466C-8695-7E235AFF2983}" srcId="{DEB30882-FD9E-4B1F-841C-3481BEABF482}" destId="{AC4FF9B9-5EB1-4702-801D-A1C6D726144D}" srcOrd="2" destOrd="0" parTransId="{24BE5E72-0301-4354-A50E-601A1E590797}" sibTransId="{2F508D1A-C4A9-4653-ABC5-41EEAE420034}"/>
    <dgm:cxn modelId="{69ADB329-AA84-4340-B11E-BA31945FA5DB}" type="presOf" srcId="{A2B88EAB-1615-4FAB-BAB2-F9F499529AC8}" destId="{B4CE805C-C451-46C4-A9D0-C2C98BFFB01F}" srcOrd="0" destOrd="0" presId="urn:microsoft.com/office/officeart/2018/2/layout/IconCircleList"/>
    <dgm:cxn modelId="{9064A82B-B6A2-43F8-9BF6-76668A626007}" srcId="{DEB30882-FD9E-4B1F-841C-3481BEABF482}" destId="{E5B6F222-ADE3-4E33-A581-757C04602886}" srcOrd="0" destOrd="0" parTransId="{2EA6DE0A-0AD7-470F-89B8-B24C4BC7EE11}" sibTransId="{5670C185-11D0-4266-94C6-B43912479066}"/>
    <dgm:cxn modelId="{5AC31841-75F1-4A90-9761-2E3730C7F136}" srcId="{DEB30882-FD9E-4B1F-841C-3481BEABF482}" destId="{F4F7FD48-44D8-4CB4-8FBC-E53FDBAB5FCE}" srcOrd="1" destOrd="0" parTransId="{B5971044-5B6C-43F0-992F-6B675AE32857}" sibTransId="{115B1AF2-09B0-41F4-B6D1-1A7C260D1372}"/>
    <dgm:cxn modelId="{4B728E41-A655-4C0A-9AAD-EDEABB780E9E}" type="presOf" srcId="{AC4FF9B9-5EB1-4702-801D-A1C6D726144D}" destId="{D8954CE9-3F85-426F-9510-92705E920635}" srcOrd="0" destOrd="0" presId="urn:microsoft.com/office/officeart/2018/2/layout/IconCircleList"/>
    <dgm:cxn modelId="{65046955-AE69-4344-8BB1-62A695267BD2}" type="presOf" srcId="{115B1AF2-09B0-41F4-B6D1-1A7C260D1372}" destId="{CE6DADDF-1467-4686-8886-321CC73309B8}" srcOrd="0" destOrd="0" presId="urn:microsoft.com/office/officeart/2018/2/layout/IconCircleList"/>
    <dgm:cxn modelId="{3055AE82-1DB6-45F9-8762-6291F2D98FBB}" srcId="{DEB30882-FD9E-4B1F-841C-3481BEABF482}" destId="{B81E78D6-7AE6-48BD-ABC8-AD3E27AEF1FC}" srcOrd="4" destOrd="0" parTransId="{D6530153-F41B-41B0-BEDA-7231DAF97F45}" sibTransId="{EFA612E5-53C7-4A59-BAF0-2C45EB488271}"/>
    <dgm:cxn modelId="{490AC486-19E9-4950-A374-6EEF8450CB6F}" type="presOf" srcId="{5670C185-11D0-4266-94C6-B43912479066}" destId="{9A721E99-E00E-4AAC-8687-D3D4FAC1D343}" srcOrd="0" destOrd="0" presId="urn:microsoft.com/office/officeart/2018/2/layout/IconCircleList"/>
    <dgm:cxn modelId="{7E2A6CA0-09A0-43B2-A9DD-E4D283BA643C}" srcId="{DEB30882-FD9E-4B1F-841C-3481BEABF482}" destId="{1C87058D-307B-4A45-931B-7FEC07C3F596}" srcOrd="3" destOrd="0" parTransId="{8F7CD27B-C405-4D52-8D1A-2C03AB52F6C5}" sibTransId="{A2B88EAB-1615-4FAB-BAB2-F9F499529AC8}"/>
    <dgm:cxn modelId="{763935B2-DBD6-49E9-8C83-A366C0279863}" type="presOf" srcId="{DEB30882-FD9E-4B1F-841C-3481BEABF482}" destId="{C2AAC03E-9141-4F7F-B249-91A9E2E03A42}" srcOrd="0" destOrd="0" presId="urn:microsoft.com/office/officeart/2018/2/layout/IconCircleList"/>
    <dgm:cxn modelId="{1F4912CC-1FCC-4F28-9A9E-85B2536E12F2}" type="presOf" srcId="{F4F7FD48-44D8-4CB4-8FBC-E53FDBAB5FCE}" destId="{C1B50955-2A80-4382-B8FA-53CCC2570BD3}" srcOrd="0" destOrd="0" presId="urn:microsoft.com/office/officeart/2018/2/layout/IconCircleList"/>
    <dgm:cxn modelId="{70343ED2-9417-46CE-9B04-E1129EF552EE}" type="presOf" srcId="{B81E78D6-7AE6-48BD-ABC8-AD3E27AEF1FC}" destId="{2817F266-F123-4A69-8786-2D0860D876EC}" srcOrd="0" destOrd="0" presId="urn:microsoft.com/office/officeart/2018/2/layout/IconCircleList"/>
    <dgm:cxn modelId="{04B7D7E3-F944-4478-B3D3-E0C27176AF14}" type="presOf" srcId="{2F508D1A-C4A9-4653-ABC5-41EEAE420034}" destId="{BABA125E-38BC-4278-8EC8-32809F1D2A0F}" srcOrd="0" destOrd="0" presId="urn:microsoft.com/office/officeart/2018/2/layout/IconCircleList"/>
    <dgm:cxn modelId="{096103F8-0EB2-4CBD-AB63-B3C6E76BB895}" type="presOf" srcId="{1C87058D-307B-4A45-931B-7FEC07C3F596}" destId="{CDF798DE-235E-44B4-8FBC-7CA47B042947}" srcOrd="0" destOrd="0" presId="urn:microsoft.com/office/officeart/2018/2/layout/IconCircleList"/>
    <dgm:cxn modelId="{674F6942-168A-4C53-80FD-1670314DC837}" type="presParOf" srcId="{C2AAC03E-9141-4F7F-B249-91A9E2E03A42}" destId="{5C4E57E0-6B59-4C1F-958B-0982D3B0082B}" srcOrd="0" destOrd="0" presId="urn:microsoft.com/office/officeart/2018/2/layout/IconCircleList"/>
    <dgm:cxn modelId="{EC3994FD-6C08-43DB-B260-F52DB589358F}" type="presParOf" srcId="{5C4E57E0-6B59-4C1F-958B-0982D3B0082B}" destId="{DF884724-F3B4-429C-BC09-9C3CDD0248B7}" srcOrd="0" destOrd="0" presId="urn:microsoft.com/office/officeart/2018/2/layout/IconCircleList"/>
    <dgm:cxn modelId="{145EDD8C-B3BF-47D1-BC49-E68CA00D0F4D}" type="presParOf" srcId="{DF884724-F3B4-429C-BC09-9C3CDD0248B7}" destId="{939FC107-6A5B-4072-AF6E-3D88C47FFE1E}" srcOrd="0" destOrd="0" presId="urn:microsoft.com/office/officeart/2018/2/layout/IconCircleList"/>
    <dgm:cxn modelId="{C97FE500-64DD-4251-B376-BB207B786DDA}" type="presParOf" srcId="{DF884724-F3B4-429C-BC09-9C3CDD0248B7}" destId="{BC9445D6-ACEC-4C57-84C6-AB2493CE5613}" srcOrd="1" destOrd="0" presId="urn:microsoft.com/office/officeart/2018/2/layout/IconCircleList"/>
    <dgm:cxn modelId="{DC4D805F-4EE0-43B8-92BA-B65C12B7E708}" type="presParOf" srcId="{DF884724-F3B4-429C-BC09-9C3CDD0248B7}" destId="{B7BB49C7-7289-44A8-B1FF-20FE5E842937}" srcOrd="2" destOrd="0" presId="urn:microsoft.com/office/officeart/2018/2/layout/IconCircleList"/>
    <dgm:cxn modelId="{67760541-B799-48C7-B2B3-5DBD15B8B9FF}" type="presParOf" srcId="{DF884724-F3B4-429C-BC09-9C3CDD0248B7}" destId="{C97EC55A-4758-4F78-90C6-7B8B5B2EA3F8}" srcOrd="3" destOrd="0" presId="urn:microsoft.com/office/officeart/2018/2/layout/IconCircleList"/>
    <dgm:cxn modelId="{781CAC38-2876-44B2-A2CA-389CA50E3A60}" type="presParOf" srcId="{5C4E57E0-6B59-4C1F-958B-0982D3B0082B}" destId="{9A721E99-E00E-4AAC-8687-D3D4FAC1D343}" srcOrd="1" destOrd="0" presId="urn:microsoft.com/office/officeart/2018/2/layout/IconCircleList"/>
    <dgm:cxn modelId="{685E4566-2C9D-4DEE-8009-5C150C596CD4}" type="presParOf" srcId="{5C4E57E0-6B59-4C1F-958B-0982D3B0082B}" destId="{3C9F3CD1-ED2A-4DAA-8E77-F54E52E90EC5}" srcOrd="2" destOrd="0" presId="urn:microsoft.com/office/officeart/2018/2/layout/IconCircleList"/>
    <dgm:cxn modelId="{D7E8C056-38D1-47F5-8522-60BCA2C45241}" type="presParOf" srcId="{3C9F3CD1-ED2A-4DAA-8E77-F54E52E90EC5}" destId="{E2E1408E-38D2-4343-BBCA-BCD46E40A4DD}" srcOrd="0" destOrd="0" presId="urn:microsoft.com/office/officeart/2018/2/layout/IconCircleList"/>
    <dgm:cxn modelId="{47BFDC1C-0D03-42BF-89BC-0C3481A62096}" type="presParOf" srcId="{3C9F3CD1-ED2A-4DAA-8E77-F54E52E90EC5}" destId="{2E09E9E0-4A88-41C3-8284-E39CC9C2C05F}" srcOrd="1" destOrd="0" presId="urn:microsoft.com/office/officeart/2018/2/layout/IconCircleList"/>
    <dgm:cxn modelId="{E4E5D799-4FE3-4D0D-9A0C-1838F12B2044}" type="presParOf" srcId="{3C9F3CD1-ED2A-4DAA-8E77-F54E52E90EC5}" destId="{28692C57-232A-4C54-8AC2-3F54BD09E289}" srcOrd="2" destOrd="0" presId="urn:microsoft.com/office/officeart/2018/2/layout/IconCircleList"/>
    <dgm:cxn modelId="{C85133BB-2C1F-41B3-A368-DF6BE140724E}" type="presParOf" srcId="{3C9F3CD1-ED2A-4DAA-8E77-F54E52E90EC5}" destId="{C1B50955-2A80-4382-B8FA-53CCC2570BD3}" srcOrd="3" destOrd="0" presId="urn:microsoft.com/office/officeart/2018/2/layout/IconCircleList"/>
    <dgm:cxn modelId="{3A109CD7-0E31-4B94-BA4B-B76E0BD206E6}" type="presParOf" srcId="{5C4E57E0-6B59-4C1F-958B-0982D3B0082B}" destId="{CE6DADDF-1467-4686-8886-321CC73309B8}" srcOrd="3" destOrd="0" presId="urn:microsoft.com/office/officeart/2018/2/layout/IconCircleList"/>
    <dgm:cxn modelId="{84A194D8-B1A3-4BA7-9063-22F64B2C15D5}" type="presParOf" srcId="{5C4E57E0-6B59-4C1F-958B-0982D3B0082B}" destId="{ECC5952F-26C6-48BB-8F9D-B6F390014AAE}" srcOrd="4" destOrd="0" presId="urn:microsoft.com/office/officeart/2018/2/layout/IconCircleList"/>
    <dgm:cxn modelId="{7EE48435-D1DE-4A4B-B728-47A14DACF5AA}" type="presParOf" srcId="{ECC5952F-26C6-48BB-8F9D-B6F390014AAE}" destId="{ED3BFB2A-EDB7-4736-8316-45DB718F4BDD}" srcOrd="0" destOrd="0" presId="urn:microsoft.com/office/officeart/2018/2/layout/IconCircleList"/>
    <dgm:cxn modelId="{BB7C8F53-3361-407B-99CB-91D0E64D124D}" type="presParOf" srcId="{ECC5952F-26C6-48BB-8F9D-B6F390014AAE}" destId="{3F6D3978-BCEA-4D76-B2C4-802DA8553927}" srcOrd="1" destOrd="0" presId="urn:microsoft.com/office/officeart/2018/2/layout/IconCircleList"/>
    <dgm:cxn modelId="{6D23AF5F-9B21-41AF-A548-5B2F1CC82DE7}" type="presParOf" srcId="{ECC5952F-26C6-48BB-8F9D-B6F390014AAE}" destId="{A311D743-F546-4E37-AB8E-543786BAE82E}" srcOrd="2" destOrd="0" presId="urn:microsoft.com/office/officeart/2018/2/layout/IconCircleList"/>
    <dgm:cxn modelId="{94651A70-6216-4ED3-94E4-D9FF16622FDC}" type="presParOf" srcId="{ECC5952F-26C6-48BB-8F9D-B6F390014AAE}" destId="{D8954CE9-3F85-426F-9510-92705E920635}" srcOrd="3" destOrd="0" presId="urn:microsoft.com/office/officeart/2018/2/layout/IconCircleList"/>
    <dgm:cxn modelId="{043EC173-AB88-4171-B5C9-03EC618C874E}" type="presParOf" srcId="{5C4E57E0-6B59-4C1F-958B-0982D3B0082B}" destId="{BABA125E-38BC-4278-8EC8-32809F1D2A0F}" srcOrd="5" destOrd="0" presId="urn:microsoft.com/office/officeart/2018/2/layout/IconCircleList"/>
    <dgm:cxn modelId="{A52110BB-BBB4-4E7D-B61A-3C3064A430B8}" type="presParOf" srcId="{5C4E57E0-6B59-4C1F-958B-0982D3B0082B}" destId="{8FA2FE1B-C69C-456D-B8F9-9B2D35E31FC2}" srcOrd="6" destOrd="0" presId="urn:microsoft.com/office/officeart/2018/2/layout/IconCircleList"/>
    <dgm:cxn modelId="{71B40111-9182-4BC7-8C74-17A0B4241031}" type="presParOf" srcId="{8FA2FE1B-C69C-456D-B8F9-9B2D35E31FC2}" destId="{95476DB2-0276-482A-8EE8-7ADFDAF9EEDE}" srcOrd="0" destOrd="0" presId="urn:microsoft.com/office/officeart/2018/2/layout/IconCircleList"/>
    <dgm:cxn modelId="{43E652E2-C051-4898-94C8-BDAC70664DAC}" type="presParOf" srcId="{8FA2FE1B-C69C-456D-B8F9-9B2D35E31FC2}" destId="{7E93A362-A82D-4019-A28C-26FE175EBD47}" srcOrd="1" destOrd="0" presId="urn:microsoft.com/office/officeart/2018/2/layout/IconCircleList"/>
    <dgm:cxn modelId="{86812544-C369-47A4-ADC5-C51FAC2C2037}" type="presParOf" srcId="{8FA2FE1B-C69C-456D-B8F9-9B2D35E31FC2}" destId="{7153D7A3-6C5A-49A6-9433-B23740E07E2C}" srcOrd="2" destOrd="0" presId="urn:microsoft.com/office/officeart/2018/2/layout/IconCircleList"/>
    <dgm:cxn modelId="{5C4FD7D3-004C-47BA-BF81-025FD3A76443}" type="presParOf" srcId="{8FA2FE1B-C69C-456D-B8F9-9B2D35E31FC2}" destId="{CDF798DE-235E-44B4-8FBC-7CA47B042947}" srcOrd="3" destOrd="0" presId="urn:microsoft.com/office/officeart/2018/2/layout/IconCircleList"/>
    <dgm:cxn modelId="{67D2E274-13CC-43E7-9392-7B1ADB936CA1}" type="presParOf" srcId="{5C4E57E0-6B59-4C1F-958B-0982D3B0082B}" destId="{B4CE805C-C451-46C4-A9D0-C2C98BFFB01F}" srcOrd="7" destOrd="0" presId="urn:microsoft.com/office/officeart/2018/2/layout/IconCircleList"/>
    <dgm:cxn modelId="{7D137AB6-5C2B-4B1F-A4B6-ABA049EC9CA6}" type="presParOf" srcId="{5C4E57E0-6B59-4C1F-958B-0982D3B0082B}" destId="{F463BCD5-B9FC-4D86-8661-32CB17D1FE3E}" srcOrd="8" destOrd="0" presId="urn:microsoft.com/office/officeart/2018/2/layout/IconCircleList"/>
    <dgm:cxn modelId="{1BEFBD1A-120C-4B3B-881A-85CA4BADFA8A}" type="presParOf" srcId="{F463BCD5-B9FC-4D86-8661-32CB17D1FE3E}" destId="{FB98E22B-DB7E-45BC-8FB7-352F1AC10635}" srcOrd="0" destOrd="0" presId="urn:microsoft.com/office/officeart/2018/2/layout/IconCircleList"/>
    <dgm:cxn modelId="{327E5027-3E49-4EB0-AEED-FE4FCBC38D77}" type="presParOf" srcId="{F463BCD5-B9FC-4D86-8661-32CB17D1FE3E}" destId="{D5C3043D-336B-453C-A126-5B4498EC496A}" srcOrd="1" destOrd="0" presId="urn:microsoft.com/office/officeart/2018/2/layout/IconCircleList"/>
    <dgm:cxn modelId="{C3169E56-350B-4C97-89F4-CB4D7F3E0363}" type="presParOf" srcId="{F463BCD5-B9FC-4D86-8661-32CB17D1FE3E}" destId="{9F866115-FD90-4FFD-99D5-7CB2AFDC6B5E}" srcOrd="2" destOrd="0" presId="urn:microsoft.com/office/officeart/2018/2/layout/IconCircleList"/>
    <dgm:cxn modelId="{1BEDC214-72BC-4F0D-928C-0882A4D0D868}" type="presParOf" srcId="{F463BCD5-B9FC-4D86-8661-32CB17D1FE3E}" destId="{2817F266-F123-4A69-8786-2D0860D876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FC107-6A5B-4072-AF6E-3D88C47FFE1E}">
      <dsp:nvSpPr>
        <dsp:cNvPr id="0" name=""/>
        <dsp:cNvSpPr/>
      </dsp:nvSpPr>
      <dsp:spPr>
        <a:xfrm>
          <a:off x="336148" y="402719"/>
          <a:ext cx="811471" cy="8114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445D6-ACEC-4C57-84C6-AB2493CE5613}">
      <dsp:nvSpPr>
        <dsp:cNvPr id="0" name=""/>
        <dsp:cNvSpPr/>
      </dsp:nvSpPr>
      <dsp:spPr>
        <a:xfrm>
          <a:off x="506557" y="573128"/>
          <a:ext cx="470653" cy="4706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7EC55A-4758-4F78-90C6-7B8B5B2EA3F8}">
      <dsp:nvSpPr>
        <dsp:cNvPr id="0" name=""/>
        <dsp:cNvSpPr/>
      </dsp:nvSpPr>
      <dsp:spPr>
        <a:xfrm>
          <a:off x="1321506"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t>Możliwe  że podczas że się podświadomie zainspirowałem treścią tych materiałów wideo, ponieważ oglądałem je w przerwach pomiędzy reserchem:</a:t>
          </a:r>
          <a:endParaRPr lang="en-US" sz="1100" kern="1200"/>
        </a:p>
      </dsp:txBody>
      <dsp:txXfrm>
        <a:off x="1321506" y="402719"/>
        <a:ext cx="1912754" cy="811471"/>
      </dsp:txXfrm>
    </dsp:sp>
    <dsp:sp modelId="{E2E1408E-38D2-4343-BBCA-BCD46E40A4DD}">
      <dsp:nvSpPr>
        <dsp:cNvPr id="0" name=""/>
        <dsp:cNvSpPr/>
      </dsp:nvSpPr>
      <dsp:spPr>
        <a:xfrm>
          <a:off x="3567543" y="402719"/>
          <a:ext cx="811471" cy="8114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09E9E0-4A88-41C3-8284-E39CC9C2C05F}">
      <dsp:nvSpPr>
        <dsp:cNvPr id="0" name=""/>
        <dsp:cNvSpPr/>
      </dsp:nvSpPr>
      <dsp:spPr>
        <a:xfrm>
          <a:off x="3737952" y="573128"/>
          <a:ext cx="470653" cy="4706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B50955-2A80-4382-B8FA-53CCC2570BD3}">
      <dsp:nvSpPr>
        <dsp:cNvPr id="0" name=""/>
        <dsp:cNvSpPr/>
      </dsp:nvSpPr>
      <dsp:spPr>
        <a:xfrm>
          <a:off x="4552901"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hlinkClick xmlns:r="http://schemas.openxmlformats.org/officeDocument/2006/relationships" r:id="rId5"/>
            </a:rPr>
            <a:t>NAJGROŹNIEJSZE WIRUSY KOMPUTEROWE NA ŚWIECIE! (youtube.com)</a:t>
          </a:r>
          <a:endParaRPr lang="en-US" sz="1100" kern="1200"/>
        </a:p>
      </dsp:txBody>
      <dsp:txXfrm>
        <a:off x="4552901" y="402719"/>
        <a:ext cx="1912754" cy="811471"/>
      </dsp:txXfrm>
    </dsp:sp>
    <dsp:sp modelId="{ED3BFB2A-EDB7-4736-8316-45DB718F4BDD}">
      <dsp:nvSpPr>
        <dsp:cNvPr id="0" name=""/>
        <dsp:cNvSpPr/>
      </dsp:nvSpPr>
      <dsp:spPr>
        <a:xfrm>
          <a:off x="6798939" y="402719"/>
          <a:ext cx="811471" cy="8114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D3978-BCEA-4D76-B2C4-802DA8553927}">
      <dsp:nvSpPr>
        <dsp:cNvPr id="0" name=""/>
        <dsp:cNvSpPr/>
      </dsp:nvSpPr>
      <dsp:spPr>
        <a:xfrm>
          <a:off x="6969348" y="573128"/>
          <a:ext cx="470653" cy="47065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954CE9-3F85-426F-9510-92705E920635}">
      <dsp:nvSpPr>
        <dsp:cNvPr id="0" name=""/>
        <dsp:cNvSpPr/>
      </dsp:nvSpPr>
      <dsp:spPr>
        <a:xfrm>
          <a:off x="7784297" y="402719"/>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hlinkClick xmlns:r="http://schemas.openxmlformats.org/officeDocument/2006/relationships" r:id="rId8"/>
            </a:rPr>
            <a:t>Najgorsze WIRUSY na świecie (youtube.com)</a:t>
          </a:r>
          <a:endParaRPr lang="en-US" sz="1100" kern="1200"/>
        </a:p>
      </dsp:txBody>
      <dsp:txXfrm>
        <a:off x="7784297" y="402719"/>
        <a:ext cx="1912754" cy="811471"/>
      </dsp:txXfrm>
    </dsp:sp>
    <dsp:sp modelId="{95476DB2-0276-482A-8EE8-7ADFDAF9EEDE}">
      <dsp:nvSpPr>
        <dsp:cNvPr id="0" name=""/>
        <dsp:cNvSpPr/>
      </dsp:nvSpPr>
      <dsp:spPr>
        <a:xfrm>
          <a:off x="336148" y="1711570"/>
          <a:ext cx="811471" cy="8114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3A362-A82D-4019-A28C-26FE175EBD47}">
      <dsp:nvSpPr>
        <dsp:cNvPr id="0" name=""/>
        <dsp:cNvSpPr/>
      </dsp:nvSpPr>
      <dsp:spPr>
        <a:xfrm>
          <a:off x="506557" y="1881979"/>
          <a:ext cx="470653" cy="4706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798DE-235E-44B4-8FBC-7CA47B042947}">
      <dsp:nvSpPr>
        <dsp:cNvPr id="0" name=""/>
        <dsp:cNvSpPr/>
      </dsp:nvSpPr>
      <dsp:spPr>
        <a:xfrm>
          <a:off x="1321506"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hlinkClick xmlns:r="http://schemas.openxmlformats.org/officeDocument/2006/relationships" r:id="rId11"/>
            </a:rPr>
            <a:t>Pięć ciekawych wirusów komputerowych (#1) (youtube.com)</a:t>
          </a:r>
          <a:endParaRPr lang="en-US" sz="1100" kern="1200"/>
        </a:p>
      </dsp:txBody>
      <dsp:txXfrm>
        <a:off x="1321506" y="1711570"/>
        <a:ext cx="1912754" cy="811471"/>
      </dsp:txXfrm>
    </dsp:sp>
    <dsp:sp modelId="{FB98E22B-DB7E-45BC-8FB7-352F1AC10635}">
      <dsp:nvSpPr>
        <dsp:cNvPr id="0" name=""/>
        <dsp:cNvSpPr/>
      </dsp:nvSpPr>
      <dsp:spPr>
        <a:xfrm>
          <a:off x="3567543" y="1711570"/>
          <a:ext cx="811471" cy="8114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3043D-336B-453C-A126-5B4498EC496A}">
      <dsp:nvSpPr>
        <dsp:cNvPr id="0" name=""/>
        <dsp:cNvSpPr/>
      </dsp:nvSpPr>
      <dsp:spPr>
        <a:xfrm>
          <a:off x="3737952" y="1881979"/>
          <a:ext cx="470653" cy="470653"/>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17F266-F123-4A69-8786-2D0860D876EC}">
      <dsp:nvSpPr>
        <dsp:cNvPr id="0" name=""/>
        <dsp:cNvSpPr/>
      </dsp:nvSpPr>
      <dsp:spPr>
        <a:xfrm>
          <a:off x="4552901" y="1711570"/>
          <a:ext cx="1912754" cy="811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hlinkClick xmlns:r="http://schemas.openxmlformats.org/officeDocument/2006/relationships" r:id="rId14"/>
            </a:rPr>
            <a:t>Rodzaje wirusów komputerowych i jak się chronić. (youtube.com)</a:t>
          </a:r>
          <a:endParaRPr lang="en-US" sz="1100" kern="1200"/>
        </a:p>
      </dsp:txBody>
      <dsp:txXfrm>
        <a:off x="4552901" y="1711570"/>
        <a:ext cx="1912754" cy="8114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CBB05-AFD8-4FBD-93FD-2C625D00B1AE}" type="datetimeFigureOut">
              <a:rPr lang="pl-PL" smtClean="0"/>
              <a:t>03.12.2023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83E62-DCA1-4983-AE51-E062DD6F3517}" type="slidenum">
              <a:rPr lang="pl-PL" smtClean="0"/>
              <a:t>‹#›</a:t>
            </a:fld>
            <a:endParaRPr lang="pl-PL"/>
          </a:p>
        </p:txBody>
      </p:sp>
    </p:spTree>
    <p:extLst>
      <p:ext uri="{BB962C8B-B14F-4D97-AF65-F5344CB8AC3E}">
        <p14:creationId xmlns:p14="http://schemas.microsoft.com/office/powerpoint/2010/main" val="30678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433885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42707710"/>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1916328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6138350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28561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1147026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7859787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9715950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04203531"/>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10478302"/>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12/3/2023</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2984995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12/3/2023</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429635586"/>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spd="med">
    <p:pull/>
  </p:transition>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kwestiabezpieczenstwa.pl/phishing/" TargetMode="External"/><Relationship Id="rId3" Type="http://schemas.openxmlformats.org/officeDocument/2006/relationships/hyperlink" Target="https://pl.malwarebytes.com/antivirus/" TargetMode="External"/><Relationship Id="rId7" Type="http://schemas.openxmlformats.org/officeDocument/2006/relationships/hyperlink" Target="https://niebezpiecznik.pl/post/uwaga-na-e-maile-o-zwrocie-podatku/" TargetMode="Externa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www.netia.pl/pl/srednie-i-duze-firmy/youtro-strefa-wiedzy/co-to-jest-botnet" TargetMode="External"/><Relationship Id="rId11" Type="http://schemas.openxmlformats.org/officeDocument/2006/relationships/hyperlink" Target="https://www.smsapi.pl/blog/podstawy/branding-sms-skojarz-swoja-marke-z-wysylka-sms/" TargetMode="External"/><Relationship Id="rId5" Type="http://schemas.openxmlformats.org/officeDocument/2006/relationships/hyperlink" Target="https://pl.malwarebytes.com/spyware/" TargetMode="External"/><Relationship Id="rId10" Type="http://schemas.openxmlformats.org/officeDocument/2006/relationships/hyperlink" Target="https://www.gov.pl/web/baza-wiedzy/tysiace-niebezpiecznych-stron" TargetMode="External"/><Relationship Id="rId4" Type="http://schemas.openxmlformats.org/officeDocument/2006/relationships/hyperlink" Target="https://pl.malwarebytes.com/cybersecurity/" TargetMode="External"/><Relationship Id="rId9" Type="http://schemas.openxmlformats.org/officeDocument/2006/relationships/hyperlink" Target="https://cert.pl/posts/2020/03/ostrzezenia_phishing/"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hosting.pl/pomoc/baza-wiedzy/jak-dziala-atak-sql-injection/#:~:text=Atak%20SQL%20Injection%20mo%C5%BCna%20podzieli%C4%87%20na%20dwa%20rodzaje%3A,kod%20SQL%20do%20witryny%2C%20kt%C3%B3ra%20jest%20celem%20ataku." TargetMode="External"/><Relationship Id="rId3" Type="http://schemas.openxmlformats.org/officeDocument/2006/relationships/hyperlink" Target="https://www.omegasoft.pl/blog/co-to-jest-browser-hijackers-i-jak-usunac-porywacza-przegladarki/" TargetMode="External"/><Relationship Id="rId7" Type="http://schemas.openxmlformats.org/officeDocument/2006/relationships/hyperlink" Target="https://pl.malwarebytes.com/malware/" TargetMode="External"/><Relationship Id="rId12" Type="http://schemas.openxmlformats.org/officeDocument/2006/relationships/image" Target="../media/image42.jpeg"/><Relationship Id="rId2" Type="http://schemas.openxmlformats.org/officeDocument/2006/relationships/hyperlink" Target="https://pl.malwarebytes.com/adware/" TargetMode="External"/><Relationship Id="rId1" Type="http://schemas.openxmlformats.org/officeDocument/2006/relationships/slideLayout" Target="../slideLayouts/slideLayout2.xml"/><Relationship Id="rId6" Type="http://schemas.openxmlformats.org/officeDocument/2006/relationships/hyperlink" Target="http://www.bezpieczenstwo.naszastrona.pl/publikacje/wirusologia_klasyfikacja.php" TargetMode="External"/><Relationship Id="rId11" Type="http://schemas.openxmlformats.org/officeDocument/2006/relationships/hyperlink" Target="https://developers.cloudflare.com/1.1.1.1/ip-addresses/" TargetMode="External"/><Relationship Id="rId5" Type="http://schemas.openxmlformats.org/officeDocument/2006/relationships/hyperlink" Target="https://pl.wikipedia.org/wiki/Wirus_komputerowy" TargetMode="External"/><Relationship Id="rId10" Type="http://schemas.openxmlformats.org/officeDocument/2006/relationships/hyperlink" Target="https://nordvpn.com/pl/blog/xss-atak/" TargetMode="External"/><Relationship Id="rId4" Type="http://schemas.openxmlformats.org/officeDocument/2006/relationships/hyperlink" Target="https://www.gov.pl/web/baza-wiedzy/zlosliwe-oprogramowanie--co-to-takiego-jak-sie-chronic" TargetMode="External"/><Relationship Id="rId9" Type="http://schemas.openxmlformats.org/officeDocument/2006/relationships/hyperlink" Target="https://nordvpn.com/pl/blog/sql-injection-co-t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netia.pl/pl/blog/co-to-jest-trojan-jak-dziala-ten-wirus" TargetMode="External"/><Relationship Id="rId13" Type="http://schemas.openxmlformats.org/officeDocument/2006/relationships/hyperlink" Target="https://zloteprzeboje.pl/nagranie-porwania-agatki-zalewa-facebook-policja-reaguje-uwaga" TargetMode="External"/><Relationship Id="rId3" Type="http://schemas.openxmlformats.org/officeDocument/2006/relationships/hyperlink" Target="https://niebezpiecznik.pl/post/masz-androida-sprawdz-billing/" TargetMode="External"/><Relationship Id="rId7" Type="http://schemas.openxmlformats.org/officeDocument/2006/relationships/hyperlink" Target="https://nordvpn.com/pl/blog/adware-co-to/#:~:text=Istnieje%20kilka%20szczeg%C3%B3lnych%20objaw%C3%B3w%2C%20kt%C3%B3rymi%20charakteryzuj%C4%85%20si%C4%99%20infekcje,podejrzane%20strony%20z%20fa%C5%82szywym%20rozwi%C4%85zaniem%20problemu%3B%20Wi%C4%99cej%20pozycji" TargetMode="External"/><Relationship Id="rId12" Type="http://schemas.openxmlformats.org/officeDocument/2006/relationships/hyperlink" Target="https://bezpiecznyinternet.edu.pl/co-to-jest-wirus-komputerowy-i-jak-dziala/" TargetMode="Externa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hyperlink" Target="https://gdata.pl/przewodnik/exploit-co-to-jest#:~:text=Exploity%20polegaj%C4%85%20na%20zmianie%20oryginalnej%20sekwencji%20w%20taki,on%20wywo%C5%82ywa%C4%87%20funkcje%20przej%C4%99tego%20programu%20i%20systemu%20operacyjnego." TargetMode="External"/><Relationship Id="rId11" Type="http://schemas.openxmlformats.org/officeDocument/2006/relationships/hyperlink" Target="https://securitybeztabu.pl/co-to-jest-malware/#:~:text=Czym%20jest%20malware%3F%20%E2%80%93%20opis%2C%20historia%201%20%E2%80%9EI%E2%80%99m,%E2%80%93%20pierwszy%20wirus%20komputerowy%20dla%20MS-DOS%2FIBM%20PC%20" TargetMode="External"/><Relationship Id="rId5" Type="http://schemas.openxmlformats.org/officeDocument/2006/relationships/hyperlink" Target="https://www.netia.pl/pl/blog/exploit-co-to-jest-i-jakie-zagrozenie-sprawia" TargetMode="External"/><Relationship Id="rId10" Type="http://schemas.openxmlformats.org/officeDocument/2006/relationships/hyperlink" Target="https://pl.wikipedia.org/wiki/Z%C5%82o%C5%9Bliwe_oprogramowanie" TargetMode="External"/><Relationship Id="rId4" Type="http://schemas.openxmlformats.org/officeDocument/2006/relationships/hyperlink" Target="https://www.netia.pl/pl/blog/rootkit-co-to-jest-i-jak-go-usunac#:~:text=W%20jaki%20spos%C3%B3b%20dzia%C5%82a%20rootkit%20i%20jakie%20zagro%C5%BCenia,to%20np.%20konie%20troja%C5%84skie%2C%20oprogramowanie%20spyware%20czy%20ransomware." TargetMode="External"/><Relationship Id="rId9" Type="http://schemas.openxmlformats.org/officeDocument/2006/relationships/hyperlink" Target="https://www.netia.pl/pl/blog/malware-co-to-jest-jakie-zagrozenie-sprawia" TargetMode="Externa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FEE29EF-6DC8-9D56-19E0-2EF98B88E7C5}"/>
              </a:ext>
            </a:extLst>
          </p:cNvPr>
          <p:cNvSpPr>
            <a:spLocks noGrp="1"/>
          </p:cNvSpPr>
          <p:nvPr>
            <p:ph type="ctrTitle"/>
          </p:nvPr>
        </p:nvSpPr>
        <p:spPr>
          <a:xfrm>
            <a:off x="4983900" y="1079500"/>
            <a:ext cx="6119131" cy="2138400"/>
          </a:xfrm>
        </p:spPr>
        <p:txBody>
          <a:bodyPr>
            <a:normAutofit/>
          </a:bodyPr>
          <a:lstStyle/>
          <a:p>
            <a:r>
              <a:rPr lang="pl-PL" sz="3600" b="1" dirty="0"/>
              <a:t>Malware</a:t>
            </a:r>
            <a:br>
              <a:rPr lang="pl-PL" b="1" dirty="0"/>
            </a:br>
            <a:r>
              <a:rPr lang="pl-PL" b="1" dirty="0"/>
              <a:t> rodzaje, charakterystyka i ochrona</a:t>
            </a:r>
            <a:endParaRPr lang="pl-PL" dirty="0"/>
          </a:p>
        </p:txBody>
      </p:sp>
      <p:sp>
        <p:nvSpPr>
          <p:cNvPr id="3" name="Podtytuł 2">
            <a:extLst>
              <a:ext uri="{FF2B5EF4-FFF2-40B4-BE49-F238E27FC236}">
                <a16:creationId xmlns:a16="http://schemas.microsoft.com/office/drawing/2014/main" id="{0E20FA40-C395-7F4D-B1F1-FD8443D0469B}"/>
              </a:ext>
            </a:extLst>
          </p:cNvPr>
          <p:cNvSpPr>
            <a:spLocks noGrp="1"/>
          </p:cNvSpPr>
          <p:nvPr>
            <p:ph type="subTitle" idx="1"/>
          </p:nvPr>
        </p:nvSpPr>
        <p:spPr>
          <a:xfrm>
            <a:off x="4980779" y="4113213"/>
            <a:ext cx="6125372" cy="1655762"/>
          </a:xfrm>
        </p:spPr>
        <p:txBody>
          <a:bodyPr>
            <a:normAutofit/>
          </a:bodyPr>
          <a:lstStyle/>
          <a:p>
            <a:pPr>
              <a:lnSpc>
                <a:spcPct val="115000"/>
              </a:lnSpc>
            </a:pPr>
            <a:r>
              <a:rPr lang="pl-PL" sz="2200" dirty="0"/>
              <a:t>Inaczej</a:t>
            </a:r>
            <a:r>
              <a:rPr lang="pl-PL" sz="2200" b="1" dirty="0"/>
              <a:t> złośliwe oprogramowanie </a:t>
            </a:r>
            <a:br>
              <a:rPr lang="pl-PL" sz="2200" dirty="0"/>
            </a:br>
            <a:r>
              <a:rPr lang="pl-PL" sz="2200" dirty="0"/>
              <a:t>Odkryj różne rodzaje wirusów, dowiedz się, jak je rozpoznać i chronić swoje urządzenia.</a:t>
            </a:r>
          </a:p>
          <a:p>
            <a:pPr>
              <a:lnSpc>
                <a:spcPct val="115000"/>
              </a:lnSpc>
            </a:pPr>
            <a:endParaRPr lang="pl-PL" sz="2200" dirty="0"/>
          </a:p>
        </p:txBody>
      </p:sp>
      <p:pic>
        <p:nvPicPr>
          <p:cNvPr id="4" name="Picture 3" descr="Obraz zawierający krąg, wir, niebieskie, sztuka&#10;&#10;Opis wygenerowany automatycznie">
            <a:extLst>
              <a:ext uri="{FF2B5EF4-FFF2-40B4-BE49-F238E27FC236}">
                <a16:creationId xmlns:a16="http://schemas.microsoft.com/office/drawing/2014/main" id="{1ED6FAF3-AC15-2C17-BD24-F1833F35A478}"/>
              </a:ext>
            </a:extLst>
          </p:cNvPr>
          <p:cNvPicPr>
            <a:picLocks noChangeAspect="1"/>
          </p:cNvPicPr>
          <p:nvPr/>
        </p:nvPicPr>
        <p:blipFill rotWithShape="1">
          <a:blip r:embed="rId2"/>
          <a:srcRect l="16835" r="10485" b="2"/>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42217"/>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a:t>Wirus </a:t>
            </a:r>
            <a:br>
              <a:rPr lang="pl-PL"/>
            </a:br>
            <a:r>
              <a:rPr lang="pl-PL"/>
              <a:t>typu </a:t>
            </a:r>
            <a:r>
              <a:rPr lang="pl-PL" dirty="0"/>
              <a:t>robak</a:t>
            </a:r>
          </a:p>
        </p:txBody>
      </p:sp>
      <p:cxnSp>
        <p:nvCxnSpPr>
          <p:cNvPr id="6162" name="Straight Connector 616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a:lnSpc>
                <a:spcPct val="115000"/>
              </a:lnSpc>
            </a:pPr>
            <a:r>
              <a:rPr lang="pl-PL" sz="1600" dirty="0"/>
              <a:t>Infekuje pakiety wysyłane poprzez sieć komputerową.</a:t>
            </a:r>
            <a:br>
              <a:rPr lang="pl-PL" sz="1600" dirty="0"/>
            </a:br>
            <a:r>
              <a:rPr lang="pl-PL" sz="1600" dirty="0"/>
              <a:t>Najczęściej rozpowszechnia się poprzez pocztę e-mail</a:t>
            </a:r>
          </a:p>
          <a:p>
            <a:pPr>
              <a:lnSpc>
                <a:spcPct val="115000"/>
              </a:lnSpc>
            </a:pPr>
            <a:r>
              <a:rPr lang="pl-PL" sz="1600" dirty="0"/>
              <a:t>Robaki głównie służą do instalacji na jak największej grupie urządzeń  innych wirusów które autor robaka zechce zainstalować</a:t>
            </a:r>
          </a:p>
          <a:p>
            <a:pPr>
              <a:lnSpc>
                <a:spcPct val="115000"/>
              </a:lnSpc>
            </a:pPr>
            <a:r>
              <a:rPr lang="pl-PL" sz="1600" dirty="0"/>
              <a:t>Przez sposób działania i rozpowszechniania się Robaki służą do rozsyłania spamu oraz tworzenia Botnet’ów </a:t>
            </a:r>
          </a:p>
          <a:p>
            <a:pPr marL="0" indent="0">
              <a:lnSpc>
                <a:spcPct val="115000"/>
              </a:lnSpc>
              <a:buNone/>
            </a:pPr>
            <a:br>
              <a:rPr lang="pl-PL" sz="1600" dirty="0"/>
            </a:br>
            <a:br>
              <a:rPr lang="pl-PL" sz="1600" dirty="0"/>
            </a:br>
            <a:endParaRPr lang="pl-PL" sz="1600" dirty="0"/>
          </a:p>
        </p:txBody>
      </p:sp>
      <p:sp>
        <p:nvSpPr>
          <p:cNvPr id="616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Obraz wirusa komputerowego typu robak w stylu rysowanym minimalitycznym z kolorami różowy, fioletowy, zielony i błękitny na czarnym tle">
            <a:extLst>
              <a:ext uri="{FF2B5EF4-FFF2-40B4-BE49-F238E27FC236}">
                <a16:creationId xmlns:a16="http://schemas.microsoft.com/office/drawing/2014/main" id="{0C6210A6-D41C-71FB-CE2F-2846350B50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80" r="5608"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6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9164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Ransomware</a:t>
            </a:r>
          </a:p>
        </p:txBody>
      </p:sp>
      <p:cxnSp>
        <p:nvCxnSpPr>
          <p:cNvPr id="9225" name="Straight Connector 922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09802" y="2748778"/>
            <a:ext cx="5367177" cy="3009899"/>
          </a:xfrm>
        </p:spPr>
        <p:txBody>
          <a:bodyPr>
            <a:noAutofit/>
          </a:bodyPr>
          <a:lstStyle/>
          <a:p>
            <a:pPr marL="0" indent="0">
              <a:lnSpc>
                <a:spcPct val="115000"/>
              </a:lnSpc>
              <a:buNone/>
            </a:pPr>
            <a:r>
              <a:rPr lang="pl-PL" sz="1600" dirty="0"/>
              <a:t>Jest to rodzaj złośliwego oprogramowania blokujące dostęp do danych na urządzeniu poprzez ich zaszyfrowanie.</a:t>
            </a:r>
          </a:p>
          <a:p>
            <a:pPr marL="0" indent="0">
              <a:lnSpc>
                <a:spcPct val="115000"/>
              </a:lnSpc>
              <a:buNone/>
            </a:pPr>
            <a:r>
              <a:rPr lang="pl-PL" sz="1600" dirty="0"/>
              <a:t>Gdy nastąpi pełne zaszyfrowanie danych wirus ujawnia swoją obecność informując użytkownika że w zamian za opłatę może uzyskać klucz deszyfrujący dane.</a:t>
            </a:r>
          </a:p>
          <a:p>
            <a:pPr marL="0" indent="0">
              <a:lnSpc>
                <a:spcPct val="115000"/>
              </a:lnSpc>
              <a:buNone/>
            </a:pPr>
            <a:r>
              <a:rPr lang="pl-PL" sz="1600" dirty="0"/>
              <a:t>Atak przy użyciu tego oprogramowania zazwyczaj ma na celu uzyskaniu okupu </a:t>
            </a:r>
          </a:p>
          <a:p>
            <a:pPr>
              <a:lnSpc>
                <a:spcPct val="115000"/>
              </a:lnSpc>
            </a:pPr>
            <a:r>
              <a:rPr lang="pl-PL" sz="1600" b="1" dirty="0">
                <a:solidFill>
                  <a:srgbClr val="FF0000">
                    <a:alpha val="70000"/>
                  </a:srgbClr>
                </a:solidFill>
              </a:rPr>
              <a:t>UWAGA!</a:t>
            </a:r>
            <a:br>
              <a:rPr lang="pl-PL" sz="1600" dirty="0"/>
            </a:br>
            <a:r>
              <a:rPr lang="pl-PL" sz="1600" dirty="0"/>
              <a:t>Zapłacenie okupu nie gwarantuje odszyfrowania danych lub tego że dane z urządzenia nie zostały wykradzione</a:t>
            </a:r>
          </a:p>
        </p:txBody>
      </p:sp>
      <p:sp>
        <p:nvSpPr>
          <p:cNvPr id="922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Obraz ransomware w stylu rysowanym minimalitycznym z kolorami różowy, fioletowy, zielony i błękitny na czarnym tle">
            <a:extLst>
              <a:ext uri="{FF2B5EF4-FFF2-40B4-BE49-F238E27FC236}">
                <a16:creationId xmlns:a16="http://schemas.microsoft.com/office/drawing/2014/main" id="{F4F6B856-A809-F0E2-F158-8249E083AD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32" r="6257"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63033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spam</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314325" y="2759076"/>
            <a:ext cx="5962650" cy="3009899"/>
          </a:xfrm>
        </p:spPr>
        <p:txBody>
          <a:bodyPr>
            <a:noAutofit/>
          </a:bodyPr>
          <a:lstStyle/>
          <a:p>
            <a:pPr marL="0" indent="0">
              <a:lnSpc>
                <a:spcPct val="100000"/>
              </a:lnSpc>
              <a:buNone/>
            </a:pPr>
            <a:r>
              <a:rPr lang="pl-PL" sz="1600" dirty="0"/>
              <a:t>Wiadomości masowo rozsyłane poprzez:</a:t>
            </a:r>
          </a:p>
          <a:p>
            <a:pPr>
              <a:lnSpc>
                <a:spcPct val="100000"/>
              </a:lnSpc>
            </a:pPr>
            <a:r>
              <a:rPr lang="pl-PL" sz="1600" dirty="0"/>
              <a:t>Pocztę e-mail</a:t>
            </a:r>
          </a:p>
          <a:p>
            <a:pPr>
              <a:lnSpc>
                <a:spcPct val="100000"/>
              </a:lnSpc>
            </a:pPr>
            <a:r>
              <a:rPr lang="pl-PL" sz="1600" dirty="0"/>
              <a:t>SMS</a:t>
            </a:r>
          </a:p>
          <a:p>
            <a:pPr>
              <a:lnSpc>
                <a:spcPct val="100000"/>
              </a:lnSpc>
            </a:pPr>
            <a:r>
              <a:rPr lang="pl-PL" sz="1600" dirty="0"/>
              <a:t>Komunikatory np.: </a:t>
            </a:r>
            <a:r>
              <a:rPr lang="pl-PL" sz="1600" dirty="0" err="1"/>
              <a:t>Signal</a:t>
            </a:r>
            <a:r>
              <a:rPr lang="pl-PL" sz="1600" dirty="0"/>
              <a:t>, Whatsapp</a:t>
            </a:r>
          </a:p>
          <a:p>
            <a:pPr>
              <a:lnSpc>
                <a:spcPct val="100000"/>
              </a:lnSpc>
            </a:pPr>
            <a:r>
              <a:rPr lang="pl-PL" sz="1600" dirty="0"/>
              <a:t>Portale społecznościowe np.:</a:t>
            </a:r>
          </a:p>
          <a:p>
            <a:pPr lvl="2">
              <a:lnSpc>
                <a:spcPct val="100000"/>
              </a:lnSpc>
            </a:pPr>
            <a:r>
              <a:rPr lang="pl-PL" sz="1600" dirty="0"/>
              <a:t>Komentarze na Facebook, Instagram X ( Twitter ), YouTube, </a:t>
            </a:r>
            <a:r>
              <a:rPr lang="pl-PL" sz="1600" dirty="0" err="1"/>
              <a:t>Reddit</a:t>
            </a:r>
            <a:endParaRPr lang="pl-PL" sz="1600" dirty="0"/>
          </a:p>
          <a:p>
            <a:pPr lvl="2">
              <a:lnSpc>
                <a:spcPct val="100000"/>
              </a:lnSpc>
            </a:pPr>
            <a:r>
              <a:rPr lang="pl-PL" sz="1600" dirty="0"/>
              <a:t>Komunikatory społeczne Messenger, Instagram, MS </a:t>
            </a:r>
            <a:r>
              <a:rPr lang="pl-PL" sz="1600" dirty="0" err="1"/>
              <a:t>Teams</a:t>
            </a:r>
            <a:r>
              <a:rPr lang="pl-PL" sz="1600" dirty="0"/>
              <a:t> </a:t>
            </a:r>
          </a:p>
          <a:p>
            <a:pPr marL="0" indent="0">
              <a:lnSpc>
                <a:spcPct val="100000"/>
              </a:lnSpc>
              <a:buNone/>
            </a:pPr>
            <a:r>
              <a:rPr lang="pl-PL" sz="1600" dirty="0"/>
              <a:t>Celem spamu jest promocja niechcianych produktów i usług.</a:t>
            </a:r>
            <a:br>
              <a:rPr lang="pl-PL" sz="1600" dirty="0"/>
            </a:br>
            <a:r>
              <a:rPr lang="pl-PL" sz="1600" dirty="0"/>
              <a:t>Dodatkowo poprzez spam mogą być rozpowszechniane </a:t>
            </a:r>
            <a:br>
              <a:rPr lang="pl-PL" sz="1600" dirty="0"/>
            </a:br>
            <a:r>
              <a:rPr lang="pl-PL" sz="1600" dirty="0"/>
              <a:t>wirusy (Malware)</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inimalistyczny fioletowy różowy błękitny na czarnym tle formie rysunkowej do infografiki przedstawiający reprezentacje wirusa komputerowego spam">
            <a:extLst>
              <a:ext uri="{FF2B5EF4-FFF2-40B4-BE49-F238E27FC236}">
                <a16:creationId xmlns:a16="http://schemas.microsoft.com/office/drawing/2014/main" id="{443B10DE-06F1-46F0-A3F6-7DC9293EA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87" r="6002"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4432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err="1"/>
              <a:t>wobbit</a:t>
            </a:r>
            <a:endParaRPr lang="pl-PL" dirty="0"/>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Oprogramowanie które po uruchomieniu rozpoczyna replikację samego siebie zapychając wszystkie dostępne lokalnie pamięci masowe i zużywając podzespoły komputera do utrzymania i dalszej replikacji sowich klonów</a:t>
            </a:r>
          </a:p>
          <a:p>
            <a:pPr marL="0" indent="0">
              <a:lnSpc>
                <a:spcPct val="115000"/>
              </a:lnSpc>
              <a:buNone/>
            </a:pPr>
            <a:r>
              <a:rPr lang="pl-PL" sz="1600" dirty="0"/>
              <a:t>Można go usunąć jedynie poprzez uruchomienie systemu w trybie awaryjnym i zlokalizowanie źródła za pomocą oprogramowania antywirusowego </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nimalistyczny fioletowy różowy błękitny na czarnym tle formie rysunkowej do infografiki przedstawiający reprezentacje wirusa komputerowego wabbit">
            <a:extLst>
              <a:ext uri="{FF2B5EF4-FFF2-40B4-BE49-F238E27FC236}">
                <a16:creationId xmlns:a16="http://schemas.microsoft.com/office/drawing/2014/main" id="{7F5E8C64-9F9C-4D51-8A35-FFCAD15D3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04" r="5684"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26805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b="1" i="0" dirty="0">
                <a:effectLst/>
              </a:rPr>
              <a:t>Stealware</a:t>
            </a:r>
            <a:r>
              <a:rPr lang="pl-PL" b="1" i="0" dirty="0">
                <a:effectLst/>
                <a:latin typeface="Open Sans" panose="020B0606030504020204" pitchFamily="34" charset="0"/>
              </a:rPr>
              <a:t> </a:t>
            </a:r>
            <a:endParaRPr lang="pl-PL" dirty="0"/>
          </a:p>
        </p:txBody>
      </p:sp>
      <p:cxnSp>
        <p:nvCxnSpPr>
          <p:cNvPr id="3081" name="Straight Connector 3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t>Oprogramowanie mające na celu kradzież poufnych danych o użytkownikach, aby wykorzystać je do wyczyszczenia kont bankowych lub innych przestępstw </a:t>
            </a:r>
          </a:p>
        </p:txBody>
      </p:sp>
      <p:sp>
        <p:nvSpPr>
          <p:cNvPr id="308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inimalistyczny fioletowy różowy błękitny na czarnym tle formie rysunkowej do infografiki przedstawiający reprezentacje wirusa komputerowego Stealware">
            <a:extLst>
              <a:ext uri="{FF2B5EF4-FFF2-40B4-BE49-F238E27FC236}">
                <a16:creationId xmlns:a16="http://schemas.microsoft.com/office/drawing/2014/main" id="{EEDBBA66-C301-4D34-B7DD-A78EF25B8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4" r="5615"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43166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800" dirty="0"/>
              <a:t>Spyware</a:t>
            </a:r>
            <a:endParaRPr lang="pl-PL" dirty="0"/>
          </a:p>
        </p:txBody>
      </p:sp>
      <p:cxnSp>
        <p:nvCxnSpPr>
          <p:cNvPr id="8201" name="Straight Connector 820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300" dirty="0"/>
              <a:t>Spyware w przeciwieństwie do Stealware`u, który wykrada poufne dane, monitoruje aktywność użytkownika i gromadzi jego poufne dane, takie jak numery PESEL, loginy i hasła do portali społecznościowych lub systemu bankowości elektronicznej czy numery kart kredytowych </a:t>
            </a:r>
          </a:p>
        </p:txBody>
      </p:sp>
      <p:sp>
        <p:nvSpPr>
          <p:cNvPr id="820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Obraz spyware w stylu rysowanym minimalitycznym z kolorami różowy, fioletowy, zielony i błękitny na czarnym tle">
            <a:extLst>
              <a:ext uri="{FF2B5EF4-FFF2-40B4-BE49-F238E27FC236}">
                <a16:creationId xmlns:a16="http://schemas.microsoft.com/office/drawing/2014/main" id="{4A9D33C2-8CC8-2DA3-2CB5-CD0DD69B3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65" r="5023"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29084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Keylogger</a:t>
            </a:r>
          </a:p>
        </p:txBody>
      </p:sp>
      <p:cxnSp>
        <p:nvCxnSpPr>
          <p:cNvPr id="6153" name="Straight Connector 615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t>Oprogramowanie przechwytujące, zapisujące i wysyłające do autora wszystkie wciśnięte fizyczne przyciski urządzeń peryferyjnych ( np.: klawiatura mysz i pad do gier )</a:t>
            </a:r>
          </a:p>
        </p:txBody>
      </p:sp>
      <p:sp>
        <p:nvSpPr>
          <p:cNvPr id="615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minimalistyczny fioletowy różowy błękitny na czarnym tle formie rysunkowej do infografiki przedstawiający reprezentacje  wirusa komputerowego Keylogger Na obrazku musi być klawiatura oraz postać lub oko ją podglądające">
            <a:extLst>
              <a:ext uri="{FF2B5EF4-FFF2-40B4-BE49-F238E27FC236}">
                <a16:creationId xmlns:a16="http://schemas.microsoft.com/office/drawing/2014/main" id="{5FA5C5F0-B470-448E-9CBB-46331F55C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54" r="7434"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42624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Trojan</a:t>
            </a:r>
          </a:p>
        </p:txBody>
      </p:sp>
      <p:cxnSp>
        <p:nvCxnSpPr>
          <p:cNvPr id="14345" name="Straight Connector 1434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fontScale="85000" lnSpcReduction="20000"/>
          </a:bodyPr>
          <a:lstStyle/>
          <a:p>
            <a:pPr marL="0" indent="0">
              <a:buNone/>
            </a:pPr>
            <a:r>
              <a:rPr lang="pl-PL" dirty="0">
                <a:latin typeface="Times New Roman" panose="02020603050405020304" pitchFamily="18" charset="0"/>
                <a:cs typeface="Times New Roman" panose="02020603050405020304" pitchFamily="18" charset="0"/>
              </a:rPr>
              <a:t>Rodzaj złośliwego oprogramowania które nigdy się nie samo replikuje Natomiast ukrywa się jako nieszkodliwy program</a:t>
            </a:r>
          </a:p>
          <a:p>
            <a:r>
              <a:rPr lang="pl-PL" dirty="0">
                <a:latin typeface="Times New Roman" panose="02020603050405020304" pitchFamily="18" charset="0"/>
                <a:cs typeface="Times New Roman" panose="02020603050405020304" pitchFamily="18" charset="0"/>
              </a:rPr>
              <a:t>Transfer danych z urządzenia do zdalnego serwera</a:t>
            </a:r>
          </a:p>
          <a:p>
            <a:r>
              <a:rPr lang="pl-PL" dirty="0">
                <a:latin typeface="Times New Roman" panose="02020603050405020304" pitchFamily="18" charset="0"/>
                <a:cs typeface="Times New Roman" panose="02020603050405020304" pitchFamily="18" charset="0"/>
              </a:rPr>
              <a:t>Umożliwia zdalną instalację innych wirusów </a:t>
            </a:r>
          </a:p>
          <a:p>
            <a:r>
              <a:rPr lang="pl-PL" dirty="0">
                <a:latin typeface="Times New Roman" panose="02020603050405020304" pitchFamily="18" charset="0"/>
                <a:cs typeface="Times New Roman" panose="02020603050405020304" pitchFamily="18" charset="0"/>
              </a:rPr>
              <a:t>Jest stosowany jako wektor ataku cyberprzestępcy i źródło rozpowszechniania złośliwego oprogramowania</a:t>
            </a:r>
          </a:p>
        </p:txBody>
      </p:sp>
      <p:sp>
        <p:nvSpPr>
          <p:cNvPr id="1434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Obraz trojana w stylu rysowanym minimalitycznym z kolorami różowy, fioletowy, zielony i błękitny na czarnym tle">
            <a:extLst>
              <a:ext uri="{FF2B5EF4-FFF2-40B4-BE49-F238E27FC236}">
                <a16:creationId xmlns:a16="http://schemas.microsoft.com/office/drawing/2014/main" id="{BA388ED9-F231-A849-5345-DA51B96A0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90" r="-1"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434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55693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backDoor</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600" dirty="0"/>
              <a:t>Jest to bardzo złośliwe oprogramowanie tworzące ukryte wejście do systemu, umożliwiające zdalny dostęp do urządzenia bez wiedzy użytkownika w dowolnym momencie</a:t>
            </a:r>
          </a:p>
          <a:p>
            <a:pPr>
              <a:lnSpc>
                <a:spcPct val="115000"/>
              </a:lnSpc>
            </a:pPr>
            <a:r>
              <a:rPr lang="pl-PL" sz="1600" dirty="0"/>
              <a:t>Daje wszystkie możliwości trojan lecz przez to że tworzy jedynie furtkę dla cyberprzestępców jest trudniejszy w wykryciu a przez to groźniejszy</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2">
            <a:extLst>
              <a:ext uri="{FF2B5EF4-FFF2-40B4-BE49-F238E27FC236}">
                <a16:creationId xmlns:a16="http://schemas.microsoft.com/office/drawing/2014/main" id="{DD758D3F-1C94-4F84-876B-331BE9FF8FA4}"/>
              </a:ext>
            </a:extLst>
          </p:cNvPr>
          <p:cNvPicPr>
            <a:picLocks noChangeAspect="1"/>
          </p:cNvPicPr>
          <p:nvPr/>
        </p:nvPicPr>
        <p:blipFill rotWithShape="1">
          <a:blip r:embed="rId2"/>
          <a:srcRect l="11277" r="2212"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2391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4" name="Rectangle 20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Exploit</a:t>
            </a:r>
          </a:p>
        </p:txBody>
      </p:sp>
      <p:cxnSp>
        <p:nvCxnSpPr>
          <p:cNvPr id="2086" name="Straight Connector 20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Jest to oprogramowanie które po zainstalowaniu próbuje uzyskać uprawnienia administratora by wyszukać podatności w zabezpieczeniach systemu dla późniejszego ataku cyberprzestępców poprzez zdalną kontrolę</a:t>
            </a:r>
          </a:p>
        </p:txBody>
      </p:sp>
      <p:sp>
        <p:nvSpPr>
          <p:cNvPr id="209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inimalistyczny fioletowy różowy błękitny na czarnym tle formie rysunkowej do infografiki przedstawiający reprezentacje danych wirusów komputerowych">
            <a:extLst>
              <a:ext uri="{FF2B5EF4-FFF2-40B4-BE49-F238E27FC236}">
                <a16:creationId xmlns:a16="http://schemas.microsoft.com/office/drawing/2014/main" id="{A5BBCAFA-14B6-49BB-A2F5-0F9D7C702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9" r="3710"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22900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9" name="Rectangle 1078">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FC8ACF1-999E-074E-8905-367F8255BDB9}"/>
              </a:ext>
            </a:extLst>
          </p:cNvPr>
          <p:cNvSpPr>
            <a:spLocks noGrp="1"/>
          </p:cNvSpPr>
          <p:nvPr>
            <p:ph type="title"/>
          </p:nvPr>
        </p:nvSpPr>
        <p:spPr>
          <a:xfrm>
            <a:off x="371475" y="1011235"/>
            <a:ext cx="4426782" cy="1292662"/>
          </a:xfrm>
        </p:spPr>
        <p:txBody>
          <a:bodyPr anchor="t">
            <a:normAutofit/>
          </a:bodyPr>
          <a:lstStyle/>
          <a:p>
            <a:r>
              <a:rPr lang="pl-PL" sz="2600" dirty="0"/>
              <a:t>Czym jest złośliwe oprogramowanie?</a:t>
            </a:r>
          </a:p>
        </p:txBody>
      </p:sp>
      <p:sp>
        <p:nvSpPr>
          <p:cNvPr id="1074" name="Symbol zastępczy zawartości 2">
            <a:extLst>
              <a:ext uri="{FF2B5EF4-FFF2-40B4-BE49-F238E27FC236}">
                <a16:creationId xmlns:a16="http://schemas.microsoft.com/office/drawing/2014/main" id="{F1C7D4C9-E350-D173-4893-A50AF9F4A093}"/>
              </a:ext>
            </a:extLst>
          </p:cNvPr>
          <p:cNvSpPr>
            <a:spLocks noGrp="1"/>
          </p:cNvSpPr>
          <p:nvPr>
            <p:ph idx="1"/>
          </p:nvPr>
        </p:nvSpPr>
        <p:spPr>
          <a:xfrm>
            <a:off x="4798258" y="1011235"/>
            <a:ext cx="7022268" cy="5556909"/>
          </a:xfrm>
        </p:spPr>
        <p:txBody>
          <a:bodyPr>
            <a:no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Złośliwe oprogramowanie ( ang. Malware ) to rodzaj programu komputerowego, który został zaprojektowany w celu uszkodzenia, zniszczenia lub kradzieży danych z urządzenia ofiary. Malware może działać bez zgody użytkownika i często jest ukryte w innych programach lub plikach. </a:t>
            </a:r>
          </a:p>
          <a:p>
            <a:pPr marL="0" indent="0">
              <a:lnSpc>
                <a:spcPct val="115000"/>
              </a:lnSpc>
              <a:buNone/>
            </a:pPr>
            <a:r>
              <a:rPr lang="pl-PL" sz="1600" dirty="0">
                <a:latin typeface="Times New Roman" panose="02020603050405020304" pitchFamily="18" charset="0"/>
                <a:cs typeface="Times New Roman" panose="02020603050405020304" pitchFamily="18" charset="0"/>
              </a:rPr>
              <a:t>W dzisiejszych czasach złośliwe oprogramowanie koncentruje się na różnych celach, takich jak:</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Wykradanie danych z urządzenia ofiary, takich jak hasła, informacje o karcie kredytowej i wiele innych.</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Szyfrowanie dysków w celu okupu w zamian za klucz do odszyfrowania.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Instalacja i konfiguracja oraz ukrycie oprogramowania do kopania krypto walut na urządzeniu ofiary , co najpewniej doprowadzić do spowolnienia urządzenia i zwiększenia rachunków za energię elektryczną oraz wyeksploatowanie podzespołów urządzenia.</a:t>
            </a:r>
          </a:p>
          <a:p>
            <a:pPr>
              <a:lnSpc>
                <a:spcPct val="115000"/>
              </a:lnSpc>
              <a:buFont typeface="Arial" panose="020B0604020202020204" pitchFamily="34" charset="0"/>
              <a:buChar char="•"/>
            </a:pPr>
            <a:r>
              <a:rPr lang="pl-PL" sz="1600" i="0" dirty="0">
                <a:effectLst/>
                <a:latin typeface="Times New Roman" panose="02020603050405020304" pitchFamily="18" charset="0"/>
                <a:cs typeface="Times New Roman" panose="02020603050405020304" pitchFamily="18" charset="0"/>
              </a:rPr>
              <a:t>Częściowe lub całkowite przejęcie urządzenia na określony czas do wykorzystania w ataku </a:t>
            </a:r>
            <a:r>
              <a:rPr lang="pl-PL" sz="1600" i="0" dirty="0" err="1">
                <a:effectLst/>
                <a:latin typeface="Times New Roman" panose="02020603050405020304" pitchFamily="18" charset="0"/>
                <a:cs typeface="Times New Roman" panose="02020603050405020304" pitchFamily="18" charset="0"/>
              </a:rPr>
              <a:t>DDoS</a:t>
            </a:r>
            <a:r>
              <a:rPr lang="pl-PL" sz="1600" i="0" dirty="0">
                <a:effectLst/>
                <a:latin typeface="Times New Roman" panose="02020603050405020304" pitchFamily="18" charset="0"/>
                <a:cs typeface="Times New Roman" panose="02020603050405020304" pitchFamily="18" charset="0"/>
              </a:rPr>
              <a:t> na konkretne serwery rządowe i korporacyjne. ( Takie zainfekowane urządzenie nazywane jest uśpionym zombie. A grupę urządzeń do których mam dostęp Haker nazywa się </a:t>
            </a:r>
            <a:r>
              <a:rPr lang="pl-PL" sz="1600" dirty="0">
                <a:latin typeface="Times New Roman" panose="02020603050405020304" pitchFamily="18" charset="0"/>
                <a:cs typeface="Times New Roman" panose="02020603050405020304" pitchFamily="18" charset="0"/>
              </a:rPr>
              <a:t>B</a:t>
            </a:r>
            <a:r>
              <a:rPr lang="pl-PL" sz="1600" i="0" dirty="0">
                <a:effectLst/>
                <a:latin typeface="Times New Roman" panose="02020603050405020304" pitchFamily="18" charset="0"/>
                <a:cs typeface="Times New Roman" panose="02020603050405020304" pitchFamily="18" charset="0"/>
              </a:rPr>
              <a:t>otnet`em )</a:t>
            </a:r>
          </a:p>
        </p:txBody>
      </p:sp>
      <p:pic>
        <p:nvPicPr>
          <p:cNvPr id="13" name="Obraz 12">
            <a:extLst>
              <a:ext uri="{FF2B5EF4-FFF2-40B4-BE49-F238E27FC236}">
                <a16:creationId xmlns:a16="http://schemas.microsoft.com/office/drawing/2014/main" id="{F6B7C190-AB6F-6C95-EEB4-20419D2A1C74}"/>
              </a:ext>
            </a:extLst>
          </p:cNvPr>
          <p:cNvPicPr>
            <a:picLocks noChangeAspect="1"/>
          </p:cNvPicPr>
          <p:nvPr/>
        </p:nvPicPr>
        <p:blipFill>
          <a:blip r:embed="rId2"/>
          <a:stretch>
            <a:fillRect/>
          </a:stretch>
        </p:blipFill>
        <p:spPr>
          <a:xfrm>
            <a:off x="371475" y="2593753"/>
            <a:ext cx="3942307" cy="3974391"/>
          </a:xfrm>
          <a:prstGeom prst="rect">
            <a:avLst/>
          </a:prstGeom>
        </p:spPr>
      </p:pic>
    </p:spTree>
    <p:extLst>
      <p:ext uri="{BB962C8B-B14F-4D97-AF65-F5344CB8AC3E}">
        <p14:creationId xmlns:p14="http://schemas.microsoft.com/office/powerpoint/2010/main" val="2764314241"/>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45" name="Rectangle 1334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i="0" dirty="0">
                <a:effectLst/>
              </a:rPr>
              <a:t>  Rootkit</a:t>
            </a:r>
            <a:r>
              <a:rPr lang="pl-PL" b="1" i="0" dirty="0">
                <a:effectLst/>
                <a:latin typeface="Open Sans" panose="020B0606030504020204" pitchFamily="34" charset="0"/>
              </a:rPr>
              <a:t>  </a:t>
            </a:r>
            <a:endParaRPr lang="pl-PL" dirty="0"/>
          </a:p>
        </p:txBody>
      </p:sp>
      <p:cxnSp>
        <p:nvCxnSpPr>
          <p:cNvPr id="13347" name="Straight Connector 1334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00000"/>
              </a:lnSpc>
              <a:buNone/>
            </a:pPr>
            <a:r>
              <a:rPr lang="pl-PL" sz="1600" dirty="0"/>
              <a:t>Jest to oprogramowanie instalujące się w jądrze systemu.</a:t>
            </a:r>
          </a:p>
          <a:p>
            <a:pPr marL="0" indent="0">
              <a:lnSpc>
                <a:spcPct val="100000"/>
              </a:lnSpc>
              <a:buNone/>
            </a:pPr>
            <a:br>
              <a:rPr lang="pl-PL" sz="1600" dirty="0"/>
            </a:br>
            <a:r>
              <a:rPr lang="pl-PL" sz="1600" dirty="0"/>
              <a:t>Uzyskuje w ten sposób większą kontrolę, którą wykorzystuje do:</a:t>
            </a:r>
          </a:p>
          <a:p>
            <a:pPr>
              <a:lnSpc>
                <a:spcPct val="100000"/>
              </a:lnSpc>
            </a:pPr>
            <a:r>
              <a:rPr lang="pl-PL" sz="1600" dirty="0"/>
              <a:t>Zdalnego przejecie urządzenia przez hakera </a:t>
            </a:r>
          </a:p>
          <a:p>
            <a:pPr>
              <a:lnSpc>
                <a:spcPct val="100000"/>
              </a:lnSpc>
            </a:pPr>
            <a:r>
              <a:rPr lang="pl-PL" sz="1600" dirty="0"/>
              <a:t>Modyfikacji usług i procesów systemu</a:t>
            </a:r>
          </a:p>
          <a:p>
            <a:pPr>
              <a:lnSpc>
                <a:spcPct val="100000"/>
              </a:lnSpc>
            </a:pPr>
            <a:r>
              <a:rPr lang="pl-PL" sz="1600" dirty="0"/>
              <a:t>Instalację złośliwego oprogramowania i ukrycia go pod postacią procesów systemu operacyjnego</a:t>
            </a:r>
          </a:p>
        </p:txBody>
      </p:sp>
      <p:sp>
        <p:nvSpPr>
          <p:cNvPr id="1334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nimalistyczny fioletowy różowy błękitny na czarnym tle formie rysunkowej do infografiki przedstawiający reprezentacje wirusa komputerowego Rootkit">
            <a:extLst>
              <a:ext uri="{FF2B5EF4-FFF2-40B4-BE49-F238E27FC236}">
                <a16:creationId xmlns:a16="http://schemas.microsoft.com/office/drawing/2014/main" id="{50710280-8703-DEEA-566A-2C501F3F6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48" r="5140"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5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5858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Hijacker Browser Helper Object</a:t>
            </a:r>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100" dirty="0"/>
              <a:t>Porywacz przeglądarek najczęściej jest instalowany z oprogramowaniem które ma na celu modyfikowanie wyglądu i działania systemu np.: animowana tapeta pulpitu.</a:t>
            </a:r>
          </a:p>
          <a:p>
            <a:pPr marL="0" indent="0">
              <a:lnSpc>
                <a:spcPct val="115000"/>
              </a:lnSpc>
              <a:buNone/>
            </a:pPr>
            <a:r>
              <a:rPr lang="pl-PL" sz="1100" dirty="0"/>
              <a:t>Porywacz zmienia:</a:t>
            </a:r>
          </a:p>
          <a:p>
            <a:pPr>
              <a:lnSpc>
                <a:spcPct val="115000"/>
              </a:lnSpc>
            </a:pPr>
            <a:r>
              <a:rPr lang="pl-PL" sz="1100" dirty="0"/>
              <a:t>Domyślną stronę startową</a:t>
            </a:r>
          </a:p>
          <a:p>
            <a:pPr>
              <a:lnSpc>
                <a:spcPct val="115000"/>
              </a:lnSpc>
            </a:pPr>
            <a:r>
              <a:rPr lang="pl-PL" sz="1100" dirty="0"/>
              <a:t>Domyślną wyszukiwarkę</a:t>
            </a:r>
          </a:p>
          <a:p>
            <a:pPr>
              <a:lnSpc>
                <a:spcPct val="115000"/>
              </a:lnSpc>
            </a:pPr>
            <a:r>
              <a:rPr lang="pl-PL" sz="1100" dirty="0"/>
              <a:t>Instaluje niechciane </a:t>
            </a:r>
            <a:r>
              <a:rPr lang="pl-PL" sz="1100" b="1" dirty="0"/>
              <a:t>dodatki </a:t>
            </a:r>
            <a:r>
              <a:rPr lang="pl-PL" sz="1100" dirty="0"/>
              <a:t>do przeglądarki</a:t>
            </a:r>
          </a:p>
          <a:p>
            <a:pPr>
              <a:lnSpc>
                <a:spcPct val="115000"/>
              </a:lnSpc>
            </a:pPr>
            <a:r>
              <a:rPr lang="pl-PL" sz="1100" dirty="0"/>
              <a:t>Instaluje niechciane </a:t>
            </a:r>
            <a:r>
              <a:rPr lang="pl-PL" sz="1100" b="1" dirty="0"/>
              <a:t>Toolbar`y</a:t>
            </a:r>
          </a:p>
          <a:p>
            <a:pPr marL="0" indent="0">
              <a:lnSpc>
                <a:spcPct val="115000"/>
              </a:lnSpc>
              <a:buNone/>
            </a:pPr>
            <a:r>
              <a:rPr lang="pl-PL" sz="1100" dirty="0"/>
              <a:t>Na dodatek jest bardzo sprytny i wredny, gdyż blokuje strony z oprogramowaniem </a:t>
            </a:r>
            <a:r>
              <a:rPr lang="pl-PL" sz="1100" b="1" dirty="0"/>
              <a:t>antywirusowym</a:t>
            </a:r>
            <a:r>
              <a:rPr lang="pl-PL" sz="1100" dirty="0"/>
              <a:t> i </a:t>
            </a:r>
            <a:r>
              <a:rPr lang="pl-PL" sz="1100" b="1" dirty="0"/>
              <a:t>antyszpiegowskim</a:t>
            </a:r>
            <a:r>
              <a:rPr lang="pl-PL" sz="1100" dirty="0"/>
              <a:t> oraz usuwającym </a:t>
            </a:r>
            <a:r>
              <a:rPr lang="pl-PL" sz="1100" b="1" dirty="0"/>
              <a:t>Hijacker Browser Helper Object</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inimalistyczny fioletowy różowy błękitny na czarnym tle formie rysunkowej do infografiki przedstawiający reprezentacje  wirusa komputerowego i usług Hijacker Browser Helper Object">
            <a:extLst>
              <a:ext uri="{FF2B5EF4-FFF2-40B4-BE49-F238E27FC236}">
                <a16:creationId xmlns:a16="http://schemas.microsoft.com/office/drawing/2014/main" id="{AD759A26-D6F8-493D-A154-064C362F2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9" r="3759"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06582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SQL/URL injection</a:t>
            </a:r>
          </a:p>
        </p:txBody>
      </p:sp>
      <p:cxnSp>
        <p:nvCxnSpPr>
          <p:cNvPr id="2073" name="Straight Connector 20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647117" y="2759076"/>
            <a:ext cx="5448883" cy="3009899"/>
          </a:xfrm>
        </p:spPr>
        <p:txBody>
          <a:bodyPr>
            <a:noAutofit/>
          </a:bodyPr>
          <a:lstStyle/>
          <a:p>
            <a:pPr marL="0" indent="0">
              <a:lnSpc>
                <a:spcPct val="115000"/>
              </a:lnSpc>
              <a:buNone/>
            </a:pPr>
            <a:r>
              <a:rPr lang="pl-PL" sz="1600" b="1" dirty="0">
                <a:latin typeface="Times New Roman" panose="02020603050405020304" pitchFamily="18" charset="0"/>
                <a:cs typeface="Times New Roman" panose="02020603050405020304" pitchFamily="18" charset="0"/>
              </a:rPr>
              <a:t>Atak SQL Injection </a:t>
            </a:r>
            <a:r>
              <a:rPr lang="pl-PL" sz="1600" dirty="0">
                <a:latin typeface="Times New Roman" panose="02020603050405020304" pitchFamily="18" charset="0"/>
                <a:cs typeface="Times New Roman" panose="02020603050405020304" pitchFamily="18" charset="0"/>
              </a:rPr>
              <a:t>polega na wstrzyknięciu złośliwego kodu SQL do formularza na stronie internetowej. Zwykle atakujący wykorzystują formularze, które umożliwiają użytkownikom wprowadzenie danych do bazy danych. Wprowadzenie złośliwego kodu SQL do formularza pozwala atakującemu na wykonanie dowolnego polecenia w bazie danych. </a:t>
            </a:r>
          </a:p>
          <a:p>
            <a:pPr marL="0" indent="0">
              <a:lnSpc>
                <a:spcPct val="115000"/>
              </a:lnSpc>
              <a:buNone/>
            </a:pPr>
            <a:r>
              <a:rPr lang="pl-PL" sz="1600" dirty="0">
                <a:latin typeface="Times New Roman" panose="02020603050405020304" pitchFamily="18" charset="0"/>
                <a:cs typeface="Times New Roman" panose="02020603050405020304" pitchFamily="18" charset="0"/>
              </a:rPr>
              <a:t>Dodatkowo skrypt SQL może mieć charakter ataku </a:t>
            </a:r>
            <a:r>
              <a:rPr lang="pl-PL" sz="1600" b="1" dirty="0">
                <a:latin typeface="Times New Roman" panose="02020603050405020304" pitchFamily="18" charset="0"/>
                <a:cs typeface="Times New Roman" panose="02020603050405020304" pitchFamily="18" charset="0"/>
              </a:rPr>
              <a:t>XSS</a:t>
            </a:r>
            <a:br>
              <a:rPr lang="pl-PL" sz="1600" dirty="0">
                <a:latin typeface="Times New Roman" panose="02020603050405020304" pitchFamily="18" charset="0"/>
                <a:cs typeface="Times New Roman" panose="02020603050405020304" pitchFamily="18" charset="0"/>
              </a:rPr>
            </a:br>
            <a:r>
              <a:rPr lang="pl-PL" sz="1600" dirty="0">
                <a:latin typeface="Times New Roman" panose="02020603050405020304" pitchFamily="18" charset="0"/>
                <a:cs typeface="Times New Roman" panose="02020603050405020304" pitchFamily="18" charset="0"/>
              </a:rPr>
              <a:t>( Cross-Site Scripting ) na użytkowników wykonujących zapytania do bazy danych. W ten sposób uzyskają odpowiedź z złośliwym kodem PHP/SQL który będzie poświadczony przez serwer i prześle wszystkie dane które użytkownik wpisał w formularzu do cyberprzestępcy </a:t>
            </a:r>
          </a:p>
        </p:txBody>
      </p:sp>
      <p:sp>
        <p:nvSpPr>
          <p:cNvPr id="2075"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3">
            <a:extLst>
              <a:ext uri="{FF2B5EF4-FFF2-40B4-BE49-F238E27FC236}">
                <a16:creationId xmlns:a16="http://schemas.microsoft.com/office/drawing/2014/main" id="{5DDEE69A-4A3A-4F21-AB79-E7345BDC56F7}"/>
              </a:ext>
            </a:extLst>
          </p:cNvPr>
          <p:cNvPicPr>
            <a:picLocks noChangeAspect="1"/>
          </p:cNvPicPr>
          <p:nvPr/>
        </p:nvPicPr>
        <p:blipFill rotWithShape="1">
          <a:blip r:embed="rId2">
            <a:extLst>
              <a:ext uri="{28A0092B-C50C-407E-A947-70E740481C1C}">
                <a14:useLocalDpi xmlns:a14="http://schemas.microsoft.com/office/drawing/2010/main" val="0"/>
              </a:ext>
            </a:extLst>
          </a:blip>
          <a:srcRect l="8599" r="4890" b="-1"/>
          <a:stretch/>
        </p:blipFill>
        <p:spPr>
          <a:xfrm>
            <a:off x="6654800" y="540033"/>
            <a:ext cx="4996212" cy="5775279"/>
          </a:xfrm>
          <a:prstGeom prst="rect">
            <a:avLst/>
          </a:prstGeom>
        </p:spPr>
      </p:pic>
      <p:sp>
        <p:nvSpPr>
          <p:cNvPr id="2077"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8144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Adware</a:t>
            </a:r>
          </a:p>
        </p:txBody>
      </p:sp>
      <p:cxnSp>
        <p:nvCxnSpPr>
          <p:cNvPr id="13321" name="Straight Connector 1332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latin typeface="Times New Roman" panose="02020603050405020304" pitchFamily="18" charset="0"/>
                <a:cs typeface="Times New Roman" panose="02020603050405020304" pitchFamily="18" charset="0"/>
              </a:rPr>
              <a:t>To oprogramowanie dostaje się do systemu użytkownika poprzez instalację innego programu lub przez zainfekowaną stronę </a:t>
            </a:r>
            <a:r>
              <a:rPr lang="pl-PL" sz="1600" b="1" dirty="0">
                <a:latin typeface="Lucida Sans Typewriter" panose="020B0509030504030204" pitchFamily="49" charset="0"/>
                <a:cs typeface="Times New Roman" panose="02020603050405020304" pitchFamily="18" charset="0"/>
              </a:rPr>
              <a:t>WwW</a:t>
            </a:r>
            <a:r>
              <a:rPr lang="pl-PL" sz="1600" dirty="0">
                <a:latin typeface="Times New Roman" panose="02020603050405020304" pitchFamily="18" charset="0"/>
                <a:cs typeface="Times New Roman" panose="02020603050405020304" pitchFamily="18" charset="0"/>
              </a:rPr>
              <a:t> przenikając luki przeglądarki.</a:t>
            </a:r>
          </a:p>
          <a:p>
            <a:pPr marL="0" indent="0">
              <a:lnSpc>
                <a:spcPct val="115000"/>
              </a:lnSpc>
              <a:buNone/>
            </a:pPr>
            <a:r>
              <a:rPr lang="pl-PL" sz="1600" dirty="0">
                <a:latin typeface="Times New Roman" panose="02020603050405020304" pitchFamily="18" charset="0"/>
                <a:cs typeface="Times New Roman" panose="02020603050405020304" pitchFamily="18" charset="0"/>
              </a:rPr>
              <a:t>Jej działanie jest proste i najczęściej pracuje w przeglądarce dodając masę podejrzanych reklam do stron internetowych a także wymusza otwarcie nowych okienek przeglądarki ( </a:t>
            </a:r>
            <a:r>
              <a:rPr lang="pl-PL" sz="1600" b="1" dirty="0">
                <a:latin typeface="Times New Roman" panose="02020603050405020304" pitchFamily="18" charset="0"/>
                <a:cs typeface="Times New Roman" panose="02020603050405020304" pitchFamily="18" charset="0"/>
              </a:rPr>
              <a:t>POP-UP</a:t>
            </a:r>
            <a:r>
              <a:rPr lang="pl-PL" sz="1600" dirty="0">
                <a:latin typeface="Times New Roman" panose="02020603050405020304" pitchFamily="18" charset="0"/>
                <a:cs typeface="Times New Roman" panose="02020603050405020304" pitchFamily="18" charset="0"/>
              </a:rPr>
              <a:t> ) z reklamą</a:t>
            </a:r>
          </a:p>
        </p:txBody>
      </p:sp>
      <p:sp>
        <p:nvSpPr>
          <p:cNvPr id="13323"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Obraz adware w stylu rysowanym minimalitycznym z kolorami różowy, fioletowy, zielony i błękitny na czarnym tle z jeszcze lepszą jakością">
            <a:extLst>
              <a:ext uri="{FF2B5EF4-FFF2-40B4-BE49-F238E27FC236}">
                <a16:creationId xmlns:a16="http://schemas.microsoft.com/office/drawing/2014/main" id="{417A9C11-8129-2ADD-57EF-E53F8B4A4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26" r="8063"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3325"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40321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60874" cy="1331604"/>
          </a:xfrm>
        </p:spPr>
        <p:txBody>
          <a:bodyPr anchor="b">
            <a:normAutofit/>
          </a:bodyPr>
          <a:lstStyle/>
          <a:p>
            <a:pPr algn="ctr"/>
            <a:r>
              <a:rPr lang="pl-PL" b="1" i="0" dirty="0">
                <a:effectLst/>
              </a:rPr>
              <a:t> </a:t>
            </a:r>
            <a:r>
              <a:rPr lang="pl-PL" i="0" dirty="0">
                <a:effectLst/>
              </a:rPr>
              <a:t>Dialer</a:t>
            </a:r>
            <a:r>
              <a:rPr lang="pl-PL" b="1" i="0" dirty="0">
                <a:effectLst/>
                <a:latin typeface="Open Sans" panose="020B0606030504020204" pitchFamily="34" charset="0"/>
              </a:rPr>
              <a:t>  </a:t>
            </a:r>
            <a:endParaRPr lang="pl-PL" dirty="0"/>
          </a:p>
        </p:txBody>
      </p:sp>
      <p:cxnSp>
        <p:nvCxnSpPr>
          <p:cNvPr id="5129" name="Straight Connector 51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Autofit/>
          </a:bodyPr>
          <a:lstStyle/>
          <a:p>
            <a:pPr marL="0" indent="0">
              <a:lnSpc>
                <a:spcPct val="115000"/>
              </a:lnSpc>
              <a:buNone/>
            </a:pPr>
            <a:r>
              <a:rPr lang="pl-PL" sz="1600" dirty="0"/>
              <a:t>To oprogramowanie, które kiedyś gdy dostęp do Internetu był poprzez linie komunikacji telefonicznej dokonywało połączeń z zagranicznymi bramkami telefonicznymi by zwiększyć koszty abonenckie użytkownika.</a:t>
            </a:r>
            <a:br>
              <a:rPr lang="pl-PL" sz="1600" dirty="0"/>
            </a:br>
            <a:br>
              <a:rPr lang="pl-PL" sz="1600" dirty="0"/>
            </a:br>
            <a:r>
              <a:rPr lang="pl-PL" sz="1600" dirty="0"/>
              <a:t>W dzisiejszych czasach powszechnie stosuje się połączenia szerokopasmowe, wiec dialer został skoncentrowany do infekcji telefonów by wysyłać SMS-y PREMIUM </a:t>
            </a:r>
          </a:p>
        </p:txBody>
      </p:sp>
      <p:sp>
        <p:nvSpPr>
          <p:cNvPr id="513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inimalistyczny fioletowy różowy błękitny na czarnym tle formie rysunkowej do infografiki przedstawiający reprezentacje wirusa komputerowego Dialer uwzglednij na obrazku smartfon (telefon komurkowyt)">
            <a:extLst>
              <a:ext uri="{FF2B5EF4-FFF2-40B4-BE49-F238E27FC236}">
                <a16:creationId xmlns:a16="http://schemas.microsoft.com/office/drawing/2014/main" id="{B6A58A62-7C7B-2E9F-69D4-9141617220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01" r="587"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48083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i="0" dirty="0" err="1">
                <a:effectLst/>
              </a:rPr>
              <a:t>cryptomining</a:t>
            </a:r>
            <a:endParaRPr lang="pl-PL" dirty="0"/>
          </a:p>
        </p:txBody>
      </p:sp>
      <p:cxnSp>
        <p:nvCxnSpPr>
          <p:cNvPr id="5142"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buNone/>
            </a:pPr>
            <a:r>
              <a:rPr lang="pl-PL" sz="1800" dirty="0"/>
              <a:t>To oprogramowanie, które wykorzystuje moc obliczeniową zainfekowanego urządzenia do kopania krypto walut.</a:t>
            </a:r>
          </a:p>
          <a:p>
            <a:pPr marL="0" indent="0">
              <a:buNone/>
            </a:pPr>
            <a:r>
              <a:rPr lang="pl-PL" sz="1800" dirty="0"/>
              <a:t>Najczęściej podszywa się pod procesy systemowe aby trudniej było go wykryć.</a:t>
            </a:r>
          </a:p>
        </p:txBody>
      </p:sp>
      <p:sp>
        <p:nvSpPr>
          <p:cNvPr id="514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a:extLst>
              <a:ext uri="{FF2B5EF4-FFF2-40B4-BE49-F238E27FC236}">
                <a16:creationId xmlns:a16="http://schemas.microsoft.com/office/drawing/2014/main" id="{FCD28B54-3F9A-D1AE-16CD-F56B8C2279AB}"/>
              </a:ext>
            </a:extLst>
          </p:cNvPr>
          <p:cNvPicPr>
            <a:picLocks noChangeAspect="1"/>
          </p:cNvPicPr>
          <p:nvPr/>
        </p:nvPicPr>
        <p:blipFill rotWithShape="1">
          <a:blip r:embed="rId2"/>
          <a:srcRect l="-1953" r="1936"/>
          <a:stretch/>
        </p:blipFill>
        <p:spPr>
          <a:xfrm>
            <a:off x="6555282" y="540035"/>
            <a:ext cx="5095730" cy="5775277"/>
          </a:xfrm>
          <a:prstGeom prst="rect">
            <a:avLst/>
          </a:prstGeom>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38835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4984750" y="1011237"/>
            <a:ext cx="6120000" cy="860400"/>
          </a:xfrm>
        </p:spPr>
        <p:txBody>
          <a:bodyPr anchor="b">
            <a:noAutofit/>
          </a:bodyPr>
          <a:lstStyle/>
          <a:p>
            <a:pPr algn="ctr">
              <a:lnSpc>
                <a:spcPct val="90000"/>
              </a:lnSpc>
            </a:pPr>
            <a:r>
              <a:rPr lang="pl-PL" b="1" i="0" dirty="0">
                <a:effectLst/>
              </a:rPr>
              <a:t>Wirusy komputerowe</a:t>
            </a:r>
            <a:br>
              <a:rPr lang="pl-PL" b="1" i="0" dirty="0">
                <a:effectLst/>
              </a:rPr>
            </a:br>
            <a:r>
              <a:rPr lang="pl-PL" b="1" i="0" dirty="0">
                <a:effectLst/>
              </a:rPr>
              <a:t>rezydentne </a:t>
            </a:r>
            <a:br>
              <a:rPr lang="pl-PL" b="1" i="0" dirty="0">
                <a:effectLst/>
              </a:rPr>
            </a:br>
            <a:r>
              <a:rPr lang="pl-PL" b="1" i="0" dirty="0">
                <a:effectLst/>
              </a:rPr>
              <a:t>i </a:t>
            </a:r>
            <a:br>
              <a:rPr lang="pl-PL" b="1" i="0" dirty="0">
                <a:effectLst/>
              </a:rPr>
            </a:br>
            <a:r>
              <a:rPr lang="pl-PL" b="1" i="0" dirty="0">
                <a:effectLst/>
              </a:rPr>
              <a:t>nie rezydentne</a:t>
            </a:r>
            <a:endParaRPr lang="pl-PL" dirty="0"/>
          </a:p>
        </p:txBody>
      </p:sp>
      <p:pic>
        <p:nvPicPr>
          <p:cNvPr id="3" name="Picture 4" descr="reprezentacja wirusa komputerowego wobbit">
            <a:extLst>
              <a:ext uri="{FF2B5EF4-FFF2-40B4-BE49-F238E27FC236}">
                <a16:creationId xmlns:a16="http://schemas.microsoft.com/office/drawing/2014/main" id="{7E3BF7AD-E4AB-EAC4-D27B-A41B7825A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43" r="25013"/>
          <a:stretch/>
        </p:blipFill>
        <p:spPr bwMode="auto">
          <a:xfrm>
            <a:off x="20" y="10"/>
            <a:ext cx="387096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2081" name="Straight Connector 208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pl-PL" sz="1600" dirty="0"/>
              <a:t>Wirusy komputerowe można podzielić na dwa typy ze względu na sposób infekcji: </a:t>
            </a:r>
          </a:p>
          <a:p>
            <a:pPr>
              <a:lnSpc>
                <a:spcPct val="115000"/>
              </a:lnSpc>
            </a:pPr>
            <a:r>
              <a:rPr lang="pl-PL" sz="1600" dirty="0"/>
              <a:t>Wirusy nierezydentne zarażają pliki z programami i rozpoczynają wyszukiwanie kolejnego elementu do infekcji po uruchomieniu wirusa. </a:t>
            </a:r>
          </a:p>
          <a:p>
            <a:pPr>
              <a:lnSpc>
                <a:spcPct val="115000"/>
              </a:lnSpc>
            </a:pPr>
            <a:r>
              <a:rPr lang="pl-PL" sz="1600" dirty="0"/>
              <a:t>Wirusy rezydentne instalują się w głębszych warstwach systemu operacyjnej urządzenia np.: jądro, powłoka, sterowniki</a:t>
            </a:r>
            <a:br>
              <a:rPr lang="pl-PL" sz="1600" dirty="0"/>
            </a:br>
            <a:r>
              <a:rPr lang="pl-PL" sz="1600" dirty="0"/>
              <a:t>Swoją pracę rozpoczynają wraz z startem systemu</a:t>
            </a:r>
          </a:p>
          <a:p>
            <a:pPr marL="0" indent="0">
              <a:lnSpc>
                <a:spcPct val="115000"/>
              </a:lnSpc>
              <a:buNone/>
            </a:pPr>
            <a:endParaRPr lang="pl-PL" sz="1600" dirty="0"/>
          </a:p>
        </p:txBody>
      </p:sp>
    </p:spTree>
    <p:extLst>
      <p:ext uri="{BB962C8B-B14F-4D97-AF65-F5344CB8AC3E}">
        <p14:creationId xmlns:p14="http://schemas.microsoft.com/office/powerpoint/2010/main" val="275419182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1104695" y="262208"/>
            <a:ext cx="10026650" cy="655637"/>
          </a:xfrm>
        </p:spPr>
        <p:txBody>
          <a:bodyPr vert="horz" lIns="0" tIns="0" rIns="0" bIns="0" rtlCol="0" anchor="b" anchorCtr="0">
            <a:normAutofit fontScale="90000"/>
          </a:bodyPr>
          <a:lstStyle/>
          <a:p>
            <a:pPr algn="ctr">
              <a:lnSpc>
                <a:spcPct val="90000"/>
              </a:lnSpc>
            </a:pPr>
            <a:r>
              <a:rPr lang="en-US" sz="1800" b="1" dirty="0" err="1"/>
              <a:t>Grupy</a:t>
            </a:r>
            <a:r>
              <a:rPr lang="en-US" sz="1800" b="1" dirty="0"/>
              <a:t> </a:t>
            </a:r>
            <a:r>
              <a:rPr lang="en-US" sz="1800" b="1" dirty="0" err="1"/>
              <a:t>rodzajowe</a:t>
            </a:r>
            <a:r>
              <a:rPr lang="en-US" sz="1800" b="1" dirty="0"/>
              <a:t> </a:t>
            </a:r>
            <a:r>
              <a:rPr lang="en-US" sz="1800" b="1" dirty="0" err="1"/>
              <a:t>złośliwego</a:t>
            </a:r>
            <a:r>
              <a:rPr lang="en-US" sz="1800" b="1" dirty="0"/>
              <a:t> </a:t>
            </a:r>
            <a:r>
              <a:rPr lang="en-US" sz="1800" b="1" dirty="0" err="1"/>
              <a:t>oprogramowania</a:t>
            </a:r>
            <a:r>
              <a:rPr lang="en-US" sz="1800" b="1" dirty="0"/>
              <a:t> (Malware)</a:t>
            </a:r>
            <a:br>
              <a:rPr lang="en-US" sz="1800" b="1" dirty="0"/>
            </a:br>
            <a:endParaRPr lang="en-US" sz="1800" dirty="0"/>
          </a:p>
        </p:txBody>
      </p:sp>
      <p:pic>
        <p:nvPicPr>
          <p:cNvPr id="22" name="Obraz 21" descr="Obraz zawierający tekst, zrzut ekranu, projekt graficzny, Grafika&#10;&#10;Opis wygenerowany automatycznie">
            <a:extLst>
              <a:ext uri="{FF2B5EF4-FFF2-40B4-BE49-F238E27FC236}">
                <a16:creationId xmlns:a16="http://schemas.microsoft.com/office/drawing/2014/main" id="{C99DA91C-FD2A-47C4-0CA9-5459DBD9E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695" y="980575"/>
            <a:ext cx="9982609" cy="5615218"/>
          </a:xfrm>
          <a:prstGeom prst="rect">
            <a:avLst/>
          </a:prstGeom>
        </p:spPr>
      </p:pic>
    </p:spTree>
    <p:extLst>
      <p:ext uri="{BB962C8B-B14F-4D97-AF65-F5344CB8AC3E}">
        <p14:creationId xmlns:p14="http://schemas.microsoft.com/office/powerpoint/2010/main" val="3307201665"/>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99ED087-0A6A-CCD3-44E1-2E113DF86BF7}"/>
              </a:ext>
            </a:extLst>
          </p:cNvPr>
          <p:cNvSpPr>
            <a:spLocks noGrp="1"/>
          </p:cNvSpPr>
          <p:nvPr>
            <p:ph type="title"/>
          </p:nvPr>
        </p:nvSpPr>
        <p:spPr/>
        <p:txBody>
          <a:bodyPr/>
          <a:lstStyle/>
          <a:p>
            <a:pPr algn="ctr"/>
            <a:r>
              <a:rPr lang="pl-PL" dirty="0"/>
              <a:t>Sposoby zainfekowania urządzenia</a:t>
            </a:r>
          </a:p>
        </p:txBody>
      </p:sp>
      <p:sp>
        <p:nvSpPr>
          <p:cNvPr id="3" name="Symbol zastępczy zawartości 2">
            <a:extLst>
              <a:ext uri="{FF2B5EF4-FFF2-40B4-BE49-F238E27FC236}">
                <a16:creationId xmlns:a16="http://schemas.microsoft.com/office/drawing/2014/main" id="{6CAF790E-F46C-F28D-A440-4D8E7124F9AB}"/>
              </a:ext>
            </a:extLst>
          </p:cNvPr>
          <p:cNvSpPr>
            <a:spLocks noGrp="1"/>
          </p:cNvSpPr>
          <p:nvPr>
            <p:ph idx="1"/>
          </p:nvPr>
        </p:nvSpPr>
        <p:spPr>
          <a:xfrm>
            <a:off x="1079500" y="1790700"/>
            <a:ext cx="10026650" cy="4200525"/>
          </a:xfrm>
        </p:spPr>
        <p:txBody>
          <a:bodyPr>
            <a:noAutofit/>
          </a:bodyPr>
          <a:lstStyle/>
          <a:p>
            <a:r>
              <a:rPr lang="pl-PL" sz="1600" dirty="0"/>
              <a:t>Posiadanie Malware`u zdolnego do instalacji złośliwego oprogramowania </a:t>
            </a:r>
          </a:p>
          <a:p>
            <a:r>
              <a:rPr lang="pl-PL" sz="1600" dirty="0"/>
              <a:t>Klikanie w podejrzane reklamy </a:t>
            </a:r>
          </a:p>
          <a:p>
            <a:r>
              <a:rPr lang="pl-PL" sz="1600" dirty="0"/>
              <a:t>Nie aktualizowanie systemu i zasad zabezpieczeń oraz oprogramowania antywirusowego i antyszpiegowskiego</a:t>
            </a:r>
          </a:p>
          <a:p>
            <a:r>
              <a:rPr lang="pl-PL" sz="1600" dirty="0"/>
              <a:t>Wyłączanie zapory sieciowej / ogniowej ( w sytuacjach nie badawczych )</a:t>
            </a:r>
          </a:p>
          <a:p>
            <a:r>
              <a:rPr lang="pl-PL" sz="1600" dirty="0"/>
              <a:t>Wchodzenie na podejrzane strony www</a:t>
            </a:r>
          </a:p>
          <a:p>
            <a:r>
              <a:rPr lang="pl-PL" sz="1600" dirty="0"/>
              <a:t>Instalując podejrzane rozszerzenia do przeglądarki www</a:t>
            </a:r>
          </a:p>
          <a:p>
            <a:r>
              <a:rPr lang="pl-PL" sz="1600" dirty="0"/>
              <a:t>Bez myślne podawanie danych na stronach promowanych poprzez posty Facebooka </a:t>
            </a:r>
          </a:p>
          <a:p>
            <a:r>
              <a:rPr lang="pl-PL" sz="1600" dirty="0"/>
              <a:t>Bezmyślne podawanie danych na stronach z nieprawidłową nazwą domeny np.:</a:t>
            </a:r>
          </a:p>
          <a:p>
            <a:r>
              <a:rPr lang="pl-PL" sz="1600" dirty="0"/>
              <a:t>Klikanie w linki i pobieranie plików oraz instalatorów z podejrzanych e-</a:t>
            </a:r>
            <a:r>
              <a:rPr lang="pl-PL" sz="1600" dirty="0" err="1"/>
              <a:t>mail`y</a:t>
            </a:r>
            <a:r>
              <a:rPr lang="pl-PL" sz="1600" dirty="0"/>
              <a:t> lub SMS-ów</a:t>
            </a:r>
          </a:p>
          <a:p>
            <a:endParaRPr lang="pl-PL" sz="1600" dirty="0"/>
          </a:p>
        </p:txBody>
      </p:sp>
    </p:spTree>
    <p:extLst>
      <p:ext uri="{BB962C8B-B14F-4D97-AF65-F5344CB8AC3E}">
        <p14:creationId xmlns:p14="http://schemas.microsoft.com/office/powerpoint/2010/main" val="8494042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F2D1FE-E5C0-2445-6C36-4AF95BB106F5}"/>
              </a:ext>
            </a:extLst>
          </p:cNvPr>
          <p:cNvSpPr>
            <a:spLocks noGrp="1"/>
          </p:cNvSpPr>
          <p:nvPr>
            <p:ph type="title"/>
          </p:nvPr>
        </p:nvSpPr>
        <p:spPr/>
        <p:txBody>
          <a:bodyPr/>
          <a:lstStyle/>
          <a:p>
            <a:r>
              <a:rPr lang="pl-PL" dirty="0"/>
              <a:t>Przykłady podejrzanych reklam </a:t>
            </a:r>
          </a:p>
        </p:txBody>
      </p:sp>
      <p:pic>
        <p:nvPicPr>
          <p:cNvPr id="5" name="Symbol zastępczy zawartości 4">
            <a:extLst>
              <a:ext uri="{FF2B5EF4-FFF2-40B4-BE49-F238E27FC236}">
                <a16:creationId xmlns:a16="http://schemas.microsoft.com/office/drawing/2014/main" id="{1E3E8359-0F39-AD2B-BFB5-44E465BFC0B1}"/>
              </a:ext>
            </a:extLst>
          </p:cNvPr>
          <p:cNvPicPr>
            <a:picLocks noGrp="1" noChangeAspect="1"/>
          </p:cNvPicPr>
          <p:nvPr>
            <p:ph idx="1"/>
          </p:nvPr>
        </p:nvPicPr>
        <p:blipFill>
          <a:blip r:embed="rId2"/>
          <a:stretch>
            <a:fillRect/>
          </a:stretch>
        </p:blipFill>
        <p:spPr>
          <a:xfrm>
            <a:off x="5444916" y="4343049"/>
            <a:ext cx="2991267" cy="2514951"/>
          </a:xfrm>
        </p:spPr>
      </p:pic>
      <p:pic>
        <p:nvPicPr>
          <p:cNvPr id="7" name="Obraz 6">
            <a:extLst>
              <a:ext uri="{FF2B5EF4-FFF2-40B4-BE49-F238E27FC236}">
                <a16:creationId xmlns:a16="http://schemas.microsoft.com/office/drawing/2014/main" id="{BADB1A6A-E226-2836-D9D0-507FBEFDE013}"/>
              </a:ext>
            </a:extLst>
          </p:cNvPr>
          <p:cNvPicPr>
            <a:picLocks noChangeAspect="1"/>
          </p:cNvPicPr>
          <p:nvPr/>
        </p:nvPicPr>
        <p:blipFill>
          <a:blip r:embed="rId3"/>
          <a:stretch>
            <a:fillRect/>
          </a:stretch>
        </p:blipFill>
        <p:spPr>
          <a:xfrm>
            <a:off x="8436183" y="3628182"/>
            <a:ext cx="3637015" cy="3229818"/>
          </a:xfrm>
          <a:prstGeom prst="rect">
            <a:avLst/>
          </a:prstGeom>
        </p:spPr>
      </p:pic>
      <p:pic>
        <p:nvPicPr>
          <p:cNvPr id="9" name="Obraz 8">
            <a:extLst>
              <a:ext uri="{FF2B5EF4-FFF2-40B4-BE49-F238E27FC236}">
                <a16:creationId xmlns:a16="http://schemas.microsoft.com/office/drawing/2014/main" id="{472A9D85-B0B0-A49F-2A9C-48170297C146}"/>
              </a:ext>
            </a:extLst>
          </p:cNvPr>
          <p:cNvPicPr>
            <a:picLocks noChangeAspect="1"/>
          </p:cNvPicPr>
          <p:nvPr/>
        </p:nvPicPr>
        <p:blipFill>
          <a:blip r:embed="rId4"/>
          <a:stretch>
            <a:fillRect/>
          </a:stretch>
        </p:blipFill>
        <p:spPr>
          <a:xfrm>
            <a:off x="-8254" y="4264106"/>
            <a:ext cx="5453170" cy="2593894"/>
          </a:xfrm>
          <a:prstGeom prst="rect">
            <a:avLst/>
          </a:prstGeom>
        </p:spPr>
      </p:pic>
      <p:sp>
        <p:nvSpPr>
          <p:cNvPr id="10" name="pole tekstowe 9">
            <a:extLst>
              <a:ext uri="{FF2B5EF4-FFF2-40B4-BE49-F238E27FC236}">
                <a16:creationId xmlns:a16="http://schemas.microsoft.com/office/drawing/2014/main" id="{85E55E16-810B-618E-8616-EB08F602FD05}"/>
              </a:ext>
            </a:extLst>
          </p:cNvPr>
          <p:cNvSpPr txBox="1"/>
          <p:nvPr/>
        </p:nvSpPr>
        <p:spPr>
          <a:xfrm>
            <a:off x="1079500" y="1770365"/>
            <a:ext cx="6778625" cy="2308324"/>
          </a:xfrm>
          <a:prstGeom prst="rect">
            <a:avLst/>
          </a:prstGeom>
          <a:noFill/>
        </p:spPr>
        <p:txBody>
          <a:bodyPr wrap="square" rtlCol="0">
            <a:spAutoFit/>
          </a:bodyPr>
          <a:lstStyle/>
          <a:p>
            <a:r>
              <a:rPr lang="pl-PL" dirty="0"/>
              <a:t>Aby upewnić się czy reklama jest na 100% linkiem do pobrania wirusa kliknij na stronie prawym przyciskiem myszy, a następnie zbadaj element. Wybierz z nowego panelu ikonkę myszy by wskazać kontener reklamy.</a:t>
            </a:r>
          </a:p>
          <a:p>
            <a:pPr marL="285750" indent="-285750">
              <a:buFont typeface="Arial" panose="020B0604020202020204" pitchFamily="34" charset="0"/>
              <a:buChar char="•"/>
            </a:pPr>
            <a:r>
              <a:rPr lang="pl-PL" dirty="0"/>
              <a:t>Jeżeli wskazany element jest w znaczniku „&lt;</a:t>
            </a:r>
            <a:r>
              <a:rPr lang="pl-PL" dirty="0" err="1"/>
              <a:t>iframe</a:t>
            </a:r>
            <a:r>
              <a:rPr lang="pl-PL" dirty="0"/>
              <a:t> ….”, to jest to link do pobrania złośliwego oprogramowania.</a:t>
            </a:r>
          </a:p>
          <a:p>
            <a:pPr marL="285750" indent="-285750">
              <a:buFont typeface="Arial" panose="020B0604020202020204" pitchFamily="34" charset="0"/>
              <a:buChar char="•"/>
            </a:pPr>
            <a:r>
              <a:rPr lang="pl-PL" dirty="0"/>
              <a:t>Jeżeli jest w znaczniku „&lt;</a:t>
            </a:r>
            <a:r>
              <a:rPr lang="pl-PL" dirty="0" err="1"/>
              <a:t>script</a:t>
            </a:r>
            <a:r>
              <a:rPr lang="pl-PL" dirty="0"/>
              <a:t>..” to raczej jest normalna reklama.</a:t>
            </a:r>
          </a:p>
        </p:txBody>
      </p:sp>
    </p:spTree>
    <p:extLst>
      <p:ext uri="{BB962C8B-B14F-4D97-AF65-F5344CB8AC3E}">
        <p14:creationId xmlns:p14="http://schemas.microsoft.com/office/powerpoint/2010/main" val="361975955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4449040-7BCB-75AE-2700-ED38A339C9E2}"/>
              </a:ext>
            </a:extLst>
          </p:cNvPr>
          <p:cNvSpPr>
            <a:spLocks noGrp="1"/>
          </p:cNvSpPr>
          <p:nvPr>
            <p:ph type="title"/>
          </p:nvPr>
        </p:nvSpPr>
        <p:spPr>
          <a:xfrm>
            <a:off x="1080000" y="862151"/>
            <a:ext cx="6120000" cy="1009486"/>
          </a:xfrm>
        </p:spPr>
        <p:txBody>
          <a:bodyPr anchor="b">
            <a:normAutofit/>
          </a:bodyPr>
          <a:lstStyle/>
          <a:p>
            <a:pPr algn="ctr"/>
            <a:r>
              <a:rPr lang="pl-PL" dirty="0"/>
              <a:t>Kategoryzacja Malware</a:t>
            </a:r>
          </a:p>
        </p:txBody>
      </p:sp>
      <p:cxnSp>
        <p:nvCxnSpPr>
          <p:cNvPr id="2064" name="Straight Connector 206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753CD3A4-7069-970E-3646-0FEC480E4377}"/>
              </a:ext>
            </a:extLst>
          </p:cNvPr>
          <p:cNvSpPr>
            <a:spLocks noGrp="1"/>
          </p:cNvSpPr>
          <p:nvPr>
            <p:ph idx="1"/>
          </p:nvPr>
        </p:nvSpPr>
        <p:spPr>
          <a:xfrm>
            <a:off x="361950" y="2543199"/>
            <a:ext cx="7600950" cy="3695655"/>
          </a:xfrm>
        </p:spPr>
        <p:txBody>
          <a:bodyPr>
            <a:noAutofit/>
          </a:bodyPr>
          <a:lstStyle/>
          <a:p>
            <a:pPr marL="0" indent="0">
              <a:lnSpc>
                <a:spcPct val="115000"/>
              </a:lnSpc>
              <a:buNone/>
            </a:pPr>
            <a:r>
              <a:rPr lang="pl-PL" sz="1600" dirty="0"/>
              <a:t>Wirusy komputerowe tak samo jak rzeczywiste wirusy mutują i ewoluują. Dlatego wymagane jest ich kategoryzacja. Podziału można dokonać ze względu na atakowany obiekt w systemie, sposób działania oraz lokalizację zagnieżdżenia infekcji.</a:t>
            </a:r>
          </a:p>
          <a:p>
            <a:pPr>
              <a:lnSpc>
                <a:spcPct val="115000"/>
              </a:lnSpc>
            </a:pPr>
            <a:r>
              <a:rPr lang="pl-PL" sz="1600" dirty="0"/>
              <a:t>Malware może zainfekować plik programu, obrazu lub dokumentu </a:t>
            </a:r>
          </a:p>
          <a:p>
            <a:pPr>
              <a:lnSpc>
                <a:spcPct val="115000"/>
              </a:lnSpc>
            </a:pPr>
            <a:r>
              <a:rPr lang="pl-PL" sz="1600" dirty="0"/>
              <a:t>Dodać się jako klucz w rejestrze komputera</a:t>
            </a:r>
          </a:p>
          <a:p>
            <a:pPr>
              <a:lnSpc>
                <a:spcPct val="115000"/>
              </a:lnSpc>
            </a:pPr>
            <a:r>
              <a:rPr lang="pl-PL" sz="1600" dirty="0"/>
              <a:t>Dopisać się do jądra lub powłoki systemu operacyjnego</a:t>
            </a:r>
          </a:p>
          <a:p>
            <a:pPr>
              <a:lnSpc>
                <a:spcPct val="115000"/>
              </a:lnSpc>
            </a:pPr>
            <a:r>
              <a:rPr lang="pl-PL" sz="1600" dirty="0"/>
              <a:t>Zagnieździć w oprogramowaniu płyty głównej oraz biosu</a:t>
            </a:r>
          </a:p>
          <a:p>
            <a:pPr>
              <a:lnSpc>
                <a:spcPct val="115000"/>
              </a:lnSpc>
            </a:pPr>
            <a:r>
              <a:rPr lang="pl-PL" sz="1600" dirty="0"/>
              <a:t>Ukryć się w sektorze pamięci stałej np.: HDD SSD FLASH ( dyski wewnętrzne i zewnętrzne oraz pendrive ) deklarując swoje połażenie jako uszkodzony sektor (ang. bad sector) </a:t>
            </a:r>
          </a:p>
        </p:txBody>
      </p:sp>
      <p:pic>
        <p:nvPicPr>
          <p:cNvPr id="2050" name="Picture 2" descr="Malware">
            <a:extLst>
              <a:ext uri="{FF2B5EF4-FFF2-40B4-BE49-F238E27FC236}">
                <a16:creationId xmlns:a16="http://schemas.microsoft.com/office/drawing/2014/main" id="{32E3CF29-6EEE-A55F-283C-2783ADC20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99" r="16156"/>
          <a:stretch/>
        </p:blipFill>
        <p:spPr bwMode="auto">
          <a:xfrm>
            <a:off x="8321011" y="10"/>
            <a:ext cx="387098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4744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214626C-EE5B-C9F7-21C3-4943874F3D85}"/>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dirty="0"/>
              <a:t>Phishing </a:t>
            </a:r>
            <a:br>
              <a:rPr lang="pl-PL" dirty="0"/>
            </a:br>
            <a:r>
              <a:rPr lang="en-US" dirty="0" err="1"/>
              <a:t>czyli</a:t>
            </a:r>
            <a:r>
              <a:rPr lang="en-US" dirty="0"/>
              <a:t> ty </a:t>
            </a:r>
            <a:r>
              <a:rPr lang="en-US" dirty="0" err="1"/>
              <a:t>tu</a:t>
            </a:r>
            <a:r>
              <a:rPr lang="en-US" dirty="0"/>
              <a:t> </a:t>
            </a:r>
            <a:r>
              <a:rPr lang="en-US" dirty="0" err="1"/>
              <a:t>jesteś</a:t>
            </a:r>
            <a:r>
              <a:rPr lang="en-US" dirty="0"/>
              <a:t> </a:t>
            </a:r>
            <a:r>
              <a:rPr lang="en-US" dirty="0" err="1"/>
              <a:t>rybką</a:t>
            </a:r>
            <a:endParaRPr lang="en-US" dirty="0"/>
          </a:p>
        </p:txBody>
      </p:sp>
      <p:pic>
        <p:nvPicPr>
          <p:cNvPr id="4" name="Obraz 3">
            <a:extLst>
              <a:ext uri="{FF2B5EF4-FFF2-40B4-BE49-F238E27FC236}">
                <a16:creationId xmlns:a16="http://schemas.microsoft.com/office/drawing/2014/main" id="{CE740ADE-A6D3-B683-259C-CE6F80757820}"/>
              </a:ext>
            </a:extLst>
          </p:cNvPr>
          <p:cNvPicPr>
            <a:picLocks noChangeAspect="1"/>
          </p:cNvPicPr>
          <p:nvPr/>
        </p:nvPicPr>
        <p:blipFill rotWithShape="1">
          <a:blip r:embed="rId2"/>
          <a:srcRect l="1297" r="8587" b="-1"/>
          <a:stretch/>
        </p:blipFill>
        <p:spPr>
          <a:xfrm>
            <a:off x="540989" y="540033"/>
            <a:ext cx="4996212" cy="5775279"/>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ymbol zastępczy tekstu 5">
            <a:extLst>
              <a:ext uri="{FF2B5EF4-FFF2-40B4-BE49-F238E27FC236}">
                <a16:creationId xmlns:a16="http://schemas.microsoft.com/office/drawing/2014/main" id="{55FE37F0-A5AB-4EB8-D7E4-6CAAD3EA6B58}"/>
              </a:ext>
            </a:extLst>
          </p:cNvPr>
          <p:cNvSpPr>
            <a:spLocks noGrp="1"/>
          </p:cNvSpPr>
          <p:nvPr>
            <p:ph type="body" sz="half" idx="2"/>
          </p:nvPr>
        </p:nvSpPr>
        <p:spPr>
          <a:xfrm>
            <a:off x="6645276" y="2759076"/>
            <a:ext cx="4460874" cy="3009899"/>
          </a:xfrm>
        </p:spPr>
        <p:txBody>
          <a:bodyPr vert="horz" lIns="0" tIns="0" rIns="0" bIns="0" rtlCol="0" anchor="t" anchorCtr="0">
            <a:noAutofit/>
          </a:bodyPr>
          <a:lstStyle/>
          <a:p>
            <a:pPr>
              <a:lnSpc>
                <a:spcPct val="115000"/>
              </a:lnSpc>
            </a:pP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Metoda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to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polega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na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podszywaniu</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się</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pod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inną</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osobę</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czy</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też</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instytucję</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Działanie</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to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podjęte</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jest w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celu</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wyłudzenia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informacji</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bądź</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nakłonienia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ofiary</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do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konkretnego</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1600" b="0" i="0" u="none" strike="noStrike" cap="none" spc="0" normalizeH="0" baseline="0" noProof="0" dirty="0" err="1">
                <a:ln>
                  <a:noFill/>
                </a:ln>
                <a:effectLst/>
                <a:uLnTx/>
                <a:uFillTx/>
                <a:latin typeface="Times New Roman" panose="02020603050405020304" pitchFamily="18" charset="0"/>
                <a:cs typeface="Times New Roman" panose="02020603050405020304" pitchFamily="18" charset="0"/>
              </a:rPr>
              <a:t>działania</a:t>
            </a:r>
            <a:r>
              <a:rPr kumimoji="0" lang="en-US" sz="1600" b="0" i="0" u="none" strike="noStrike" cap="none" spc="0" normalizeH="0" baseline="0" noProof="0" dirty="0">
                <a:ln>
                  <a:noFill/>
                </a:ln>
                <a:effectLst/>
                <a:uLnTx/>
                <a:uFillTx/>
                <a:latin typeface="Times New Roman" panose="02020603050405020304" pitchFamily="18" charset="0"/>
                <a:cs typeface="Times New Roman" panose="02020603050405020304" pitchFamily="18" charset="0"/>
              </a:rPr>
              <a:t>.</a:t>
            </a:r>
          </a:p>
          <a:p>
            <a:pPr>
              <a:lnSpc>
                <a:spcPct val="115000"/>
              </a:lnSpc>
            </a:pPr>
            <a:r>
              <a:rPr lang="en-US" sz="1600" dirty="0" err="1">
                <a:latin typeface="Times New Roman" panose="02020603050405020304" pitchFamily="18" charset="0"/>
                <a:cs typeface="Times New Roman" panose="02020603050405020304" pitchFamily="18" charset="0"/>
              </a:rPr>
              <a:t>Najnowszą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falą</a:t>
            </a:r>
            <a:r>
              <a:rPr lang="en-US" sz="1600" dirty="0">
                <a:latin typeface="Times New Roman" panose="02020603050405020304" pitchFamily="18" charset="0"/>
                <a:cs typeface="Times New Roman" panose="02020603050405020304" pitchFamily="18" charset="0"/>
              </a:rPr>
              <a:t> Phishing`u </a:t>
            </a:r>
            <a:r>
              <a:rPr lang="en-US" sz="1600" dirty="0" err="1">
                <a:latin typeface="Times New Roman" panose="02020603050405020304" pitchFamily="18" charset="0"/>
                <a:cs typeface="Times New Roman" panose="02020603050405020304" pitchFamily="18" charset="0"/>
              </a:rPr>
              <a:t>są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zalewające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Facebooka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posty</a:t>
            </a:r>
            <a:r>
              <a:rPr lang="en-US" sz="1600" dirty="0">
                <a:latin typeface="Times New Roman" panose="02020603050405020304" pitchFamily="18" charset="0"/>
                <a:cs typeface="Times New Roman" panose="02020603050405020304" pitchFamily="18" charset="0"/>
              </a:rPr>
              <a:t> o </a:t>
            </a:r>
            <a:r>
              <a:rPr lang="en-US" sz="1600" dirty="0" err="1">
                <a:latin typeface="Times New Roman" panose="02020603050405020304" pitchFamily="18" charset="0"/>
                <a:cs typeface="Times New Roman" panose="02020603050405020304" pitchFamily="18" charset="0"/>
              </a:rPr>
              <a:t>porwaniu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dziecka</a:t>
            </a:r>
            <a:r>
              <a:rPr lang="en-US" sz="1600" dirty="0">
                <a:latin typeface="Times New Roman" panose="02020603050405020304" pitchFamily="18" charset="0"/>
                <a:cs typeface="Times New Roman" panose="02020603050405020304" pitchFamily="18" charset="0"/>
              </a:rPr>
              <a:t> w </a:t>
            </a:r>
            <a:r>
              <a:rPr lang="en-US" sz="1600" dirty="0" err="1">
                <a:latin typeface="Times New Roman" panose="02020603050405020304" pitchFamily="18" charset="0"/>
                <a:cs typeface="Times New Roman" panose="02020603050405020304" pitchFamily="18" charset="0"/>
              </a:rPr>
              <a:t>tym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przypadku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Agatki</a:t>
            </a:r>
            <a:endParaRPr lang="en-US" sz="1600" dirty="0">
              <a:latin typeface="Times New Roman" panose="02020603050405020304" pitchFamily="18" charset="0"/>
              <a:cs typeface="Times New Roman" panose="02020603050405020304" pitchFamily="18" charset="0"/>
            </a:endParaRPr>
          </a:p>
          <a:p>
            <a:pPr>
              <a:lnSpc>
                <a:spcPct val="115000"/>
              </a:lnSpc>
            </a:pPr>
            <a:r>
              <a:rPr lang="en-US" sz="1600" dirty="0">
                <a:latin typeface="Times New Roman" panose="02020603050405020304" pitchFamily="18" charset="0"/>
                <a:cs typeface="Times New Roman" panose="02020603050405020304" pitchFamily="18" charset="0"/>
              </a:rPr>
              <a:t>Po </a:t>
            </a:r>
            <a:r>
              <a:rPr lang="en-US" sz="1600" dirty="0" err="1">
                <a:latin typeface="Times New Roman" panose="02020603050405020304" pitchFamily="18" charset="0"/>
                <a:cs typeface="Times New Roman" panose="02020603050405020304" pitchFamily="18" charset="0"/>
              </a:rPr>
              <a:t>kliknięciu</a:t>
            </a:r>
            <a:r>
              <a:rPr lang="en-US" sz="1600" dirty="0">
                <a:latin typeface="Times New Roman" panose="02020603050405020304" pitchFamily="18" charset="0"/>
                <a:cs typeface="Times New Roman" panose="02020603050405020304" pitchFamily="18" charset="0"/>
              </a:rPr>
              <a:t> w post </a:t>
            </a:r>
            <a:r>
              <a:rPr lang="en-US" sz="1600" dirty="0" err="1">
                <a:latin typeface="Times New Roman" panose="02020603050405020304" pitchFamily="18" charset="0"/>
                <a:cs typeface="Times New Roman" panose="02020603050405020304" pitchFamily="18" charset="0"/>
              </a:rPr>
              <a:t>zostaniesz</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przeniesiony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stronę</a:t>
            </a:r>
            <a:r>
              <a:rPr lang="en-US" sz="1600" dirty="0">
                <a:latin typeface="Times New Roman" panose="02020603050405020304" pitchFamily="18" charset="0"/>
                <a:cs typeface="Times New Roman" panose="02020603050405020304" pitchFamily="18" charset="0"/>
              </a:rPr>
              <a:t> z </a:t>
            </a:r>
            <a:r>
              <a:rPr lang="en-US" sz="1600" dirty="0" err="1">
                <a:latin typeface="Times New Roman" panose="02020603050405020304" pitchFamily="18" charset="0"/>
                <a:cs typeface="Times New Roman" panose="02020603050405020304" pitchFamily="18" charset="0"/>
              </a:rPr>
              <a:t>nagraniem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które</a:t>
            </a:r>
            <a:r>
              <a:rPr lang="en-US" sz="1600" dirty="0">
                <a:latin typeface="Times New Roman" panose="02020603050405020304" pitchFamily="18" charset="0"/>
                <a:cs typeface="Times New Roman" panose="02020603050405020304" pitchFamily="18" charset="0"/>
              </a:rPr>
              <a:t> jest </a:t>
            </a:r>
            <a:r>
              <a:rPr lang="en-US" sz="1600" dirty="0" err="1">
                <a:latin typeface="Times New Roman" panose="02020603050405020304" pitchFamily="18" charset="0"/>
                <a:cs typeface="Times New Roman" panose="02020603050405020304" pitchFamily="18" charset="0"/>
              </a:rPr>
              <a:t>tak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drastyczne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że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wymaga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zalogowania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się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przez</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Facebooka</a:t>
            </a:r>
            <a:r>
              <a:rPr lang="en-US" sz="1600" dirty="0">
                <a:latin typeface="Times New Roman" panose="02020603050405020304" pitchFamily="18" charset="0"/>
                <a:cs typeface="Times New Roman" panose="02020603050405020304" pitchFamily="18" charset="0"/>
              </a:rPr>
              <a:t> aby </a:t>
            </a:r>
            <a:r>
              <a:rPr lang="en-US" sz="1600" dirty="0" err="1">
                <a:latin typeface="Times New Roman" panose="02020603050405020304" pitchFamily="18" charset="0"/>
                <a:cs typeface="Times New Roman" panose="02020603050405020304" pitchFamily="18" charset="0"/>
              </a:rPr>
              <a:t>potwierdzić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wiek</a:t>
            </a:r>
            <a:r>
              <a:rPr lang="en-US"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9847352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757224-7C27-5B5D-7429-D528AA4D83A5}"/>
              </a:ext>
            </a:extLst>
          </p:cNvPr>
          <p:cNvSpPr>
            <a:spLocks noGrp="1"/>
          </p:cNvSpPr>
          <p:nvPr>
            <p:ph type="title"/>
          </p:nvPr>
        </p:nvSpPr>
        <p:spPr>
          <a:xfrm>
            <a:off x="371474" y="584025"/>
            <a:ext cx="6029325" cy="1028875"/>
          </a:xfrm>
        </p:spPr>
        <p:txBody>
          <a:bodyPr/>
          <a:lstStyle/>
          <a:p>
            <a:r>
              <a:rPr lang="pl-PL" dirty="0"/>
              <a:t>Przykłady </a:t>
            </a:r>
            <a:r>
              <a:rPr lang="pl-PL" i="0" dirty="0">
                <a:effectLst/>
              </a:rPr>
              <a:t>SMS phishing</a:t>
            </a:r>
            <a:endParaRPr lang="pl-PL" dirty="0"/>
          </a:p>
        </p:txBody>
      </p:sp>
      <p:pic>
        <p:nvPicPr>
          <p:cNvPr id="8" name="Symbol zastępczy zawartości 7">
            <a:extLst>
              <a:ext uri="{FF2B5EF4-FFF2-40B4-BE49-F238E27FC236}">
                <a16:creationId xmlns:a16="http://schemas.microsoft.com/office/drawing/2014/main" id="{F6483DC8-2146-0BD4-9F95-3B761514A5DA}"/>
              </a:ext>
            </a:extLst>
          </p:cNvPr>
          <p:cNvPicPr>
            <a:picLocks noGrp="1" noChangeAspect="1"/>
          </p:cNvPicPr>
          <p:nvPr>
            <p:ph idx="1"/>
          </p:nvPr>
        </p:nvPicPr>
        <p:blipFill>
          <a:blip r:embed="rId2"/>
          <a:stretch>
            <a:fillRect/>
          </a:stretch>
        </p:blipFill>
        <p:spPr>
          <a:xfrm>
            <a:off x="6815182" y="1612900"/>
            <a:ext cx="5130494" cy="4813300"/>
          </a:xfrm>
        </p:spPr>
      </p:pic>
      <p:sp>
        <p:nvSpPr>
          <p:cNvPr id="4" name="Symbol zastępczy tekstu 3">
            <a:extLst>
              <a:ext uri="{FF2B5EF4-FFF2-40B4-BE49-F238E27FC236}">
                <a16:creationId xmlns:a16="http://schemas.microsoft.com/office/drawing/2014/main" id="{FF2E118B-A9CB-E220-517E-D3DE7F2203B4}"/>
              </a:ext>
            </a:extLst>
          </p:cNvPr>
          <p:cNvSpPr>
            <a:spLocks noGrp="1"/>
          </p:cNvSpPr>
          <p:nvPr>
            <p:ph type="body" sz="half" idx="2"/>
          </p:nvPr>
        </p:nvSpPr>
        <p:spPr>
          <a:xfrm>
            <a:off x="371475" y="1612901"/>
            <a:ext cx="6267450" cy="4813300"/>
          </a:xfrm>
        </p:spPr>
        <p:txBody>
          <a:bodyPr>
            <a:noAutofit/>
          </a:bodyPr>
          <a:lstStyle/>
          <a:p>
            <a:r>
              <a:rPr lang="pl-PL" sz="1600" dirty="0"/>
              <a:t>Gdy dostaniesz SMS-a z linkiem pierwszą rzeczą na jaką powinieneś spojrzeć to nr. telefonu, a dokładnie to dwie pierwsze liczby po „+”. Jest to numer kierunkowy, każdy kraj ma inny</a:t>
            </a:r>
          </a:p>
          <a:p>
            <a:pPr marL="285750" indent="-285750">
              <a:lnSpc>
                <a:spcPct val="100000"/>
              </a:lnSpc>
              <a:buFont typeface="Arial" panose="020B0604020202020204" pitchFamily="34" charset="0"/>
              <a:buChar char="•"/>
            </a:pPr>
            <a:r>
              <a:rPr lang="pl-PL" sz="1600" dirty="0"/>
              <a:t>+48 Polska</a:t>
            </a:r>
          </a:p>
          <a:p>
            <a:pPr marL="285750" indent="-285750">
              <a:lnSpc>
                <a:spcPct val="100000"/>
              </a:lnSpc>
              <a:buFont typeface="Arial" panose="020B0604020202020204" pitchFamily="34" charset="0"/>
              <a:buChar char="•"/>
            </a:pPr>
            <a:r>
              <a:rPr lang="pl-PL" sz="1600" dirty="0"/>
              <a:t>+49 Niemcy</a:t>
            </a:r>
          </a:p>
          <a:p>
            <a:pPr marL="285750" indent="-285750">
              <a:lnSpc>
                <a:spcPct val="100000"/>
              </a:lnSpc>
              <a:buFont typeface="Arial" panose="020B0604020202020204" pitchFamily="34" charset="0"/>
              <a:buChar char="•"/>
            </a:pPr>
            <a:r>
              <a:rPr lang="pl-PL" sz="1600" dirty="0"/>
              <a:t>+38 Jugosławia</a:t>
            </a:r>
          </a:p>
          <a:p>
            <a:r>
              <a:rPr lang="pl-PL" sz="1600" dirty="0"/>
              <a:t>Cyberprzestępcy się wycwanili stosując bramkę SMS są wstanie ustawić nazwę zamiast nr. telefonu, wtedy musisz spojrzeć na link czy aby na pewno jest poprawny</a:t>
            </a:r>
          </a:p>
          <a:p>
            <a:pPr marL="285750" indent="-285750">
              <a:lnSpc>
                <a:spcPct val="100000"/>
              </a:lnSpc>
              <a:buFont typeface="Arial" panose="020B0604020202020204" pitchFamily="34" charset="0"/>
              <a:buChar char="•"/>
            </a:pPr>
            <a:r>
              <a:rPr lang="pl-PL" sz="1600" dirty="0"/>
              <a:t>W Polsce Lidl korzysta z domeny </a:t>
            </a:r>
            <a:r>
              <a:rPr lang="pl-PL" sz="1600" b="1" dirty="0"/>
              <a:t>lidl.pl</a:t>
            </a:r>
            <a:r>
              <a:rPr lang="pl-PL" sz="1600" dirty="0"/>
              <a:t>, a nie </a:t>
            </a:r>
            <a:r>
              <a:rPr lang="pl-PL" sz="1600" b="1" dirty="0"/>
              <a:t>pluslidl.com </a:t>
            </a:r>
            <a:r>
              <a:rPr lang="pl-PL" sz="1600" dirty="0"/>
              <a:t>lecz przez skojarzenie z aplikacją „ </a:t>
            </a:r>
            <a:r>
              <a:rPr lang="pl-PL" sz="1600" b="1" dirty="0"/>
              <a:t>Lidl Plus </a:t>
            </a:r>
            <a:r>
              <a:rPr lang="pl-PL" sz="1600" dirty="0"/>
              <a:t>” ktoś może w to kliknąć</a:t>
            </a:r>
          </a:p>
          <a:p>
            <a:pPr marL="285750" indent="-285750">
              <a:lnSpc>
                <a:spcPct val="100000"/>
              </a:lnSpc>
              <a:buFont typeface="Arial" panose="020B0604020202020204" pitchFamily="34" charset="0"/>
              <a:buChar char="•"/>
            </a:pPr>
            <a:r>
              <a:rPr lang="pl-PL" sz="1600" dirty="0"/>
              <a:t>W Polsce podatki można rozliczać na </a:t>
            </a:r>
            <a:r>
              <a:rPr lang="pl-PL" sz="1600" b="1" dirty="0"/>
              <a:t>podatki.gov.pl</a:t>
            </a:r>
            <a:r>
              <a:rPr lang="pl-PL" sz="1600" dirty="0"/>
              <a:t>, a nie na </a:t>
            </a:r>
            <a:r>
              <a:rPr lang="pl-PL" sz="1600" b="1" dirty="0"/>
              <a:t>epodatk.net  </a:t>
            </a:r>
            <a:br>
              <a:rPr lang="pl-PL" sz="1600" b="1" dirty="0"/>
            </a:br>
            <a:r>
              <a:rPr lang="pl-PL" sz="1600" dirty="0"/>
              <a:t>(w tym linku jest nawet literówka pewnie jej nie zauważyłeś )</a:t>
            </a:r>
          </a:p>
        </p:txBody>
      </p:sp>
    </p:spTree>
    <p:extLst>
      <p:ext uri="{BB962C8B-B14F-4D97-AF65-F5344CB8AC3E}">
        <p14:creationId xmlns:p14="http://schemas.microsoft.com/office/powerpoint/2010/main" val="207723714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6DB26D1-0FFD-7FA2-0655-0BE6C3900586}"/>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a:t>Podejrzane strony WwW</a:t>
            </a:r>
          </a:p>
        </p:txBody>
      </p:sp>
      <p:pic>
        <p:nvPicPr>
          <p:cNvPr id="10" name="Obraz 9">
            <a:extLst>
              <a:ext uri="{FF2B5EF4-FFF2-40B4-BE49-F238E27FC236}">
                <a16:creationId xmlns:a16="http://schemas.microsoft.com/office/drawing/2014/main" id="{F3E31A97-097B-9703-8202-9C298BD6D5DD}"/>
              </a:ext>
            </a:extLst>
          </p:cNvPr>
          <p:cNvPicPr>
            <a:picLocks noChangeAspect="1"/>
          </p:cNvPicPr>
          <p:nvPr/>
        </p:nvPicPr>
        <p:blipFill rotWithShape="1">
          <a:blip r:embed="rId2"/>
          <a:srcRect l="2379" r="44468" b="-2"/>
          <a:stretch/>
        </p:blipFill>
        <p:spPr>
          <a:xfrm>
            <a:off x="540000" y="540033"/>
            <a:ext cx="4996800" cy="2890800"/>
          </a:xfrm>
          <a:prstGeom prst="rect">
            <a:avLst/>
          </a:prstGeom>
        </p:spPr>
      </p:pic>
      <p:cxnSp>
        <p:nvCxnSpPr>
          <p:cNvPr id="7184" name="Straight Connector 718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Symbol zastępczy zawartości 5">
            <a:extLst>
              <a:ext uri="{FF2B5EF4-FFF2-40B4-BE49-F238E27FC236}">
                <a16:creationId xmlns:a16="http://schemas.microsoft.com/office/drawing/2014/main" id="{C69F6567-F4D8-8059-EEAD-292AEDF4FEA9}"/>
              </a:ext>
            </a:extLst>
          </p:cNvPr>
          <p:cNvPicPr>
            <a:picLocks noGrp="1" noChangeAspect="1"/>
          </p:cNvPicPr>
          <p:nvPr>
            <p:ph idx="1"/>
          </p:nvPr>
        </p:nvPicPr>
        <p:blipFill rotWithShape="1">
          <a:blip r:embed="rId3"/>
          <a:srcRect t="521" b="12808"/>
          <a:stretch/>
        </p:blipFill>
        <p:spPr>
          <a:xfrm>
            <a:off x="540000" y="3427200"/>
            <a:ext cx="4996800" cy="2890800"/>
          </a:xfrm>
          <a:prstGeom prst="rect">
            <a:avLst/>
          </a:prstGeom>
        </p:spPr>
      </p:pic>
      <p:sp>
        <p:nvSpPr>
          <p:cNvPr id="4" name="Symbol zastępczy tekstu 3">
            <a:extLst>
              <a:ext uri="{FF2B5EF4-FFF2-40B4-BE49-F238E27FC236}">
                <a16:creationId xmlns:a16="http://schemas.microsoft.com/office/drawing/2014/main" id="{6A19B2CE-D85B-47A2-6342-60FE14A0F762}"/>
              </a:ext>
            </a:extLst>
          </p:cNvPr>
          <p:cNvSpPr>
            <a:spLocks noGrp="1"/>
          </p:cNvSpPr>
          <p:nvPr>
            <p:ph type="body" sz="half" idx="2"/>
          </p:nvPr>
        </p:nvSpPr>
        <p:spPr>
          <a:xfrm>
            <a:off x="6645276" y="2759076"/>
            <a:ext cx="4460874" cy="3009899"/>
          </a:xfrm>
        </p:spPr>
        <p:txBody>
          <a:bodyPr vert="horz" lIns="0" tIns="0" rIns="0" bIns="0" rtlCol="0" anchor="t" anchorCtr="0">
            <a:normAutofit/>
          </a:bodyPr>
          <a:lstStyle/>
          <a:p>
            <a:pPr>
              <a:lnSpc>
                <a:spcPct val="115000"/>
              </a:lnSpc>
            </a:pPr>
            <a:r>
              <a:rPr lang="en-US" sz="1400" dirty="0"/>
              <a:t>W </a:t>
            </a:r>
            <a:r>
              <a:rPr lang="en-US" sz="1400" dirty="0" err="1"/>
              <a:t>Internecie</a:t>
            </a:r>
            <a:r>
              <a:rPr lang="en-US" sz="1400" dirty="0"/>
              <a:t> jest </a:t>
            </a:r>
            <a:r>
              <a:rPr lang="en-US" sz="1400" dirty="0" err="1"/>
              <a:t>wiele</a:t>
            </a:r>
            <a:r>
              <a:rPr lang="en-US" sz="1400" dirty="0"/>
              <a:t> </a:t>
            </a:r>
            <a:r>
              <a:rPr lang="en-US" sz="1400" dirty="0" err="1"/>
              <a:t>stron</a:t>
            </a:r>
            <a:r>
              <a:rPr lang="en-US" sz="1400" dirty="0"/>
              <a:t> co </a:t>
            </a:r>
            <a:r>
              <a:rPr lang="en-US" sz="1400" dirty="0" err="1"/>
              <a:t>chwila</a:t>
            </a:r>
            <a:r>
              <a:rPr lang="en-US" sz="1400" dirty="0"/>
              <a:t> jest </a:t>
            </a:r>
            <a:r>
              <a:rPr lang="en-US" sz="1400" dirty="0" err="1"/>
              <a:t>rejestrowana</a:t>
            </a:r>
            <a:r>
              <a:rPr lang="en-US" sz="1400" dirty="0"/>
              <a:t> </a:t>
            </a:r>
            <a:r>
              <a:rPr lang="en-US" sz="1400" dirty="0" err="1"/>
              <a:t>nowa</a:t>
            </a:r>
            <a:r>
              <a:rPr lang="en-US" sz="1400" dirty="0"/>
              <a:t> </a:t>
            </a:r>
            <a:r>
              <a:rPr lang="en-US" sz="1400" dirty="0" err="1"/>
              <a:t>domena</a:t>
            </a:r>
            <a:r>
              <a:rPr lang="en-US" sz="1400" dirty="0"/>
              <a:t> </a:t>
            </a:r>
            <a:r>
              <a:rPr lang="en-US" sz="1400" dirty="0" err="1"/>
              <a:t>mająca</a:t>
            </a:r>
            <a:r>
              <a:rPr lang="en-US" sz="1400" dirty="0"/>
              <a:t> </a:t>
            </a:r>
            <a:r>
              <a:rPr lang="en-US" sz="1400" dirty="0" err="1"/>
              <a:t>przypominać</a:t>
            </a:r>
            <a:r>
              <a:rPr lang="en-US" sz="1400" dirty="0"/>
              <a:t> </a:t>
            </a:r>
            <a:r>
              <a:rPr lang="en-US" sz="1400" dirty="0" err="1"/>
              <a:t>znane</a:t>
            </a:r>
            <a:r>
              <a:rPr lang="en-US" sz="1400" dirty="0"/>
              <a:t> </a:t>
            </a:r>
            <a:r>
              <a:rPr lang="en-US" sz="1400" dirty="0" err="1"/>
              <a:t>portale</a:t>
            </a:r>
            <a:r>
              <a:rPr lang="en-US" sz="1400" dirty="0"/>
              <a:t>. </a:t>
            </a:r>
          </a:p>
          <a:p>
            <a:pPr>
              <a:lnSpc>
                <a:spcPct val="115000"/>
              </a:lnSpc>
            </a:pPr>
            <a:r>
              <a:rPr lang="en-US" sz="1400" dirty="0"/>
              <a:t>Na </a:t>
            </a:r>
            <a:r>
              <a:rPr lang="en-US" sz="1400" dirty="0" err="1"/>
              <a:t>szczęście</a:t>
            </a:r>
            <a:r>
              <a:rPr lang="en-US" sz="1400" dirty="0"/>
              <a:t> </a:t>
            </a:r>
            <a:r>
              <a:rPr lang="en-US" sz="1400" b="1" dirty="0"/>
              <a:t>CSIRT NASK </a:t>
            </a:r>
            <a:r>
              <a:rPr lang="en-US" sz="1400" dirty="0"/>
              <a:t>– </a:t>
            </a:r>
            <a:r>
              <a:rPr lang="en-US" sz="1400" dirty="0" err="1"/>
              <a:t>prowadzony</a:t>
            </a:r>
            <a:r>
              <a:rPr lang="en-US" sz="1400" dirty="0"/>
              <a:t> jest </a:t>
            </a:r>
            <a:r>
              <a:rPr lang="en-US" sz="1400" dirty="0" err="1"/>
              <a:t>przez</a:t>
            </a:r>
            <a:r>
              <a:rPr lang="en-US" sz="1400" dirty="0"/>
              <a:t> </a:t>
            </a:r>
            <a:r>
              <a:rPr lang="en-US" sz="1400" dirty="0" err="1"/>
              <a:t>Naukową</a:t>
            </a:r>
            <a:r>
              <a:rPr lang="en-US" sz="1400" dirty="0"/>
              <a:t> </a:t>
            </a:r>
            <a:r>
              <a:rPr lang="en-US" sz="1400" dirty="0" err="1"/>
              <a:t>i</a:t>
            </a:r>
            <a:r>
              <a:rPr lang="en-US" sz="1400" dirty="0"/>
              <a:t> </a:t>
            </a:r>
            <a:r>
              <a:rPr lang="en-US" sz="1400" dirty="0" err="1"/>
              <a:t>Akademicką</a:t>
            </a:r>
            <a:r>
              <a:rPr lang="en-US" sz="1400" dirty="0"/>
              <a:t> </a:t>
            </a:r>
            <a:r>
              <a:rPr lang="en-US" sz="1400" dirty="0" err="1"/>
              <a:t>Sieć</a:t>
            </a:r>
            <a:r>
              <a:rPr lang="en-US" sz="1400" dirty="0"/>
              <a:t> </a:t>
            </a:r>
            <a:r>
              <a:rPr lang="en-US" sz="1400" dirty="0" err="1"/>
              <a:t>Komputerową</a:t>
            </a:r>
            <a:r>
              <a:rPr lang="en-US" sz="1400" dirty="0"/>
              <a:t> – </a:t>
            </a:r>
            <a:r>
              <a:rPr lang="en-US" sz="1400" dirty="0" err="1"/>
              <a:t>Państwowy</a:t>
            </a:r>
            <a:r>
              <a:rPr lang="en-US" sz="1400" dirty="0"/>
              <a:t> </a:t>
            </a:r>
            <a:r>
              <a:rPr lang="en-US" sz="1400" dirty="0" err="1"/>
              <a:t>Instytut</a:t>
            </a:r>
            <a:r>
              <a:rPr lang="en-US" sz="1400" dirty="0"/>
              <a:t> </a:t>
            </a:r>
            <a:r>
              <a:rPr lang="en-US" sz="1400" dirty="0" err="1"/>
              <a:t>Badawczy</a:t>
            </a:r>
            <a:endParaRPr lang="en-US" sz="1400" dirty="0"/>
          </a:p>
          <a:p>
            <a:pPr>
              <a:lnSpc>
                <a:spcPct val="115000"/>
              </a:lnSpc>
            </a:pPr>
            <a:r>
              <a:rPr lang="en-US" sz="1400" dirty="0" err="1"/>
              <a:t>Rejestruje</a:t>
            </a:r>
            <a:r>
              <a:rPr lang="en-US" sz="1400" dirty="0"/>
              <a:t> </a:t>
            </a:r>
            <a:r>
              <a:rPr lang="en-US" sz="1400" dirty="0" err="1"/>
              <a:t>i</a:t>
            </a:r>
            <a:r>
              <a:rPr lang="en-US" sz="1400" dirty="0"/>
              <a:t> </a:t>
            </a:r>
            <a:r>
              <a:rPr lang="en-US" sz="1400" dirty="0" err="1"/>
              <a:t>upublicznia</a:t>
            </a:r>
            <a:r>
              <a:rPr lang="en-US" sz="1400" dirty="0"/>
              <a:t> </a:t>
            </a:r>
            <a:r>
              <a:rPr lang="en-US" sz="1400" dirty="0" err="1"/>
              <a:t>listę</a:t>
            </a:r>
            <a:r>
              <a:rPr lang="en-US" sz="1400" dirty="0"/>
              <a:t> </a:t>
            </a:r>
            <a:r>
              <a:rPr lang="en-US" sz="1400" dirty="0" err="1"/>
              <a:t>ostrzeżeń</a:t>
            </a:r>
            <a:r>
              <a:rPr lang="en-US" sz="1400" dirty="0"/>
              <a:t> </a:t>
            </a:r>
            <a:r>
              <a:rPr lang="en-US" sz="1400" dirty="0" err="1"/>
              <a:t>dzięki</a:t>
            </a:r>
            <a:r>
              <a:rPr lang="en-US" sz="1400" dirty="0"/>
              <a:t> </a:t>
            </a:r>
            <a:r>
              <a:rPr lang="en-US" sz="1400" dirty="0" err="1"/>
              <a:t>której</a:t>
            </a:r>
            <a:r>
              <a:rPr lang="en-US" sz="1400" dirty="0"/>
              <a:t> provider </a:t>
            </a:r>
            <a:r>
              <a:rPr lang="en-US" sz="1400" dirty="0" err="1"/>
              <a:t>internetowy</a:t>
            </a:r>
            <a:r>
              <a:rPr lang="en-US" sz="1400" dirty="0"/>
              <a:t> ( </a:t>
            </a:r>
            <a:r>
              <a:rPr lang="en-US" sz="1400" dirty="0" err="1"/>
              <a:t>Dostawca</a:t>
            </a:r>
            <a:r>
              <a:rPr lang="en-US" sz="1400" dirty="0"/>
              <a:t> </a:t>
            </a:r>
            <a:r>
              <a:rPr lang="en-US" sz="1400" dirty="0" err="1"/>
              <a:t>usług</a:t>
            </a:r>
            <a:r>
              <a:rPr lang="en-US" sz="1400" dirty="0"/>
              <a:t> </a:t>
            </a:r>
            <a:r>
              <a:rPr lang="en-US" sz="1400" dirty="0" err="1"/>
              <a:t>internetowych</a:t>
            </a:r>
            <a:r>
              <a:rPr lang="en-US" sz="1400" dirty="0"/>
              <a:t> ) </a:t>
            </a:r>
            <a:r>
              <a:rPr lang="en-US" sz="1400" dirty="0" err="1"/>
              <a:t>może</a:t>
            </a:r>
            <a:r>
              <a:rPr lang="en-US" sz="1400" dirty="0"/>
              <a:t> </a:t>
            </a:r>
            <a:r>
              <a:rPr lang="en-US" sz="1400" dirty="0" err="1"/>
              <a:t>zablokować</a:t>
            </a:r>
            <a:r>
              <a:rPr lang="en-US" sz="1400" dirty="0"/>
              <a:t> </a:t>
            </a:r>
            <a:r>
              <a:rPr lang="en-US" sz="1400" dirty="0" err="1"/>
              <a:t>dostęp</a:t>
            </a:r>
            <a:r>
              <a:rPr lang="en-US" sz="1400" dirty="0"/>
              <a:t> </a:t>
            </a:r>
            <a:r>
              <a:rPr lang="en-US" sz="1400" dirty="0" err="1"/>
              <a:t>dla</a:t>
            </a:r>
            <a:r>
              <a:rPr lang="en-US" sz="1400" dirty="0"/>
              <a:t> </a:t>
            </a:r>
            <a:r>
              <a:rPr lang="en-US" sz="1400" dirty="0" err="1"/>
              <a:t>swoich</a:t>
            </a:r>
            <a:r>
              <a:rPr lang="en-US" sz="1400" dirty="0"/>
              <a:t> </a:t>
            </a:r>
            <a:r>
              <a:rPr lang="en-US" sz="1400" dirty="0" err="1"/>
              <a:t>klientów</a:t>
            </a:r>
            <a:endParaRPr lang="en-US" sz="1400" dirty="0"/>
          </a:p>
        </p:txBody>
      </p:sp>
    </p:spTree>
    <p:extLst>
      <p:ext uri="{BB962C8B-B14F-4D97-AF65-F5344CB8AC3E}">
        <p14:creationId xmlns:p14="http://schemas.microsoft.com/office/powerpoint/2010/main" val="91736091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F496C1-3CCD-1F29-4525-BE50E18BD5C9}"/>
              </a:ext>
            </a:extLst>
          </p:cNvPr>
          <p:cNvSpPr>
            <a:spLocks noGrp="1"/>
          </p:cNvSpPr>
          <p:nvPr>
            <p:ph type="title"/>
          </p:nvPr>
        </p:nvSpPr>
        <p:spPr>
          <a:xfrm>
            <a:off x="1071606" y="1011238"/>
            <a:ext cx="7843793" cy="1292400"/>
          </a:xfrm>
        </p:spPr>
        <p:txBody>
          <a:bodyPr/>
          <a:lstStyle/>
          <a:p>
            <a:r>
              <a:rPr lang="pl-PL" dirty="0"/>
              <a:t>e-mail Phishing / spam</a:t>
            </a:r>
          </a:p>
        </p:txBody>
      </p:sp>
      <p:sp>
        <p:nvSpPr>
          <p:cNvPr id="4" name="Symbol zastępczy tekstu 3">
            <a:extLst>
              <a:ext uri="{FF2B5EF4-FFF2-40B4-BE49-F238E27FC236}">
                <a16:creationId xmlns:a16="http://schemas.microsoft.com/office/drawing/2014/main" id="{D44E9947-97CB-5245-6399-F5484F4FE195}"/>
              </a:ext>
            </a:extLst>
          </p:cNvPr>
          <p:cNvSpPr>
            <a:spLocks noGrp="1"/>
          </p:cNvSpPr>
          <p:nvPr>
            <p:ph type="body" sz="half" idx="2"/>
          </p:nvPr>
        </p:nvSpPr>
        <p:spPr>
          <a:xfrm>
            <a:off x="1196201" y="1657438"/>
            <a:ext cx="3797301" cy="3106800"/>
          </a:xfrm>
        </p:spPr>
        <p:txBody>
          <a:bodyPr>
            <a:normAutofit lnSpcReduction="10000"/>
          </a:bodyPr>
          <a:lstStyle/>
          <a:p>
            <a:r>
              <a:rPr lang="pl-PL" sz="1600" dirty="0">
                <a:latin typeface="Times New Roman" panose="02020603050405020304" pitchFamily="18" charset="0"/>
                <a:cs typeface="Times New Roman" panose="02020603050405020304" pitchFamily="18" charset="0"/>
              </a:rPr>
              <a:t>E-mail podszywający się pod </a:t>
            </a:r>
            <a:r>
              <a:rPr lang="pl-PL" sz="1600" b="1" dirty="0">
                <a:latin typeface="Times New Roman" panose="02020603050405020304" pitchFamily="18" charset="0"/>
                <a:cs typeface="Times New Roman" panose="02020603050405020304" pitchFamily="18" charset="0"/>
              </a:rPr>
              <a:t>PUESC</a:t>
            </a:r>
          </a:p>
          <a:p>
            <a:r>
              <a:rPr lang="pl-PL" sz="1600" b="1" dirty="0">
                <a:latin typeface="Times New Roman" panose="02020603050405020304" pitchFamily="18" charset="0"/>
                <a:cs typeface="Times New Roman" panose="02020603050405020304" pitchFamily="18" charset="0"/>
              </a:rPr>
              <a:t>Platforma Usług Elektronicznych Skarbowo-Celnych</a:t>
            </a:r>
          </a:p>
          <a:p>
            <a:r>
              <a:rPr lang="pl-PL" sz="1600" dirty="0">
                <a:latin typeface="Times New Roman" panose="02020603050405020304" pitchFamily="18" charset="0"/>
                <a:cs typeface="Times New Roman" panose="02020603050405020304" pitchFamily="18" charset="0"/>
              </a:rPr>
              <a:t>Po zeskanowaniu kodu </a:t>
            </a:r>
            <a:r>
              <a:rPr lang="pl-PL" sz="1600" b="1" dirty="0">
                <a:latin typeface="Times New Roman" panose="02020603050405020304" pitchFamily="18" charset="0"/>
                <a:cs typeface="Times New Roman" panose="02020603050405020304" pitchFamily="18" charset="0"/>
              </a:rPr>
              <a:t>QR</a:t>
            </a:r>
            <a:r>
              <a:rPr lang="pl-PL" sz="1600" dirty="0">
                <a:latin typeface="Times New Roman" panose="02020603050405020304" pitchFamily="18" charset="0"/>
                <a:cs typeface="Times New Roman" panose="02020603050405020304" pitchFamily="18" charset="0"/>
              </a:rPr>
              <a:t> użytkownik zostanie przeniesiony na stronę podszywającą się pod </a:t>
            </a:r>
            <a:r>
              <a:rPr lang="pl-PL" sz="1600" b="1" dirty="0">
                <a:latin typeface="Times New Roman" panose="02020603050405020304" pitchFamily="18" charset="0"/>
                <a:cs typeface="Times New Roman" panose="02020603050405020304" pitchFamily="18" charset="0"/>
              </a:rPr>
              <a:t>KAS</a:t>
            </a:r>
          </a:p>
          <a:p>
            <a:r>
              <a:rPr lang="pl-PL" sz="1600" b="1" dirty="0">
                <a:latin typeface="Times New Roman" panose="02020603050405020304" pitchFamily="18" charset="0"/>
                <a:cs typeface="Times New Roman" panose="02020603050405020304" pitchFamily="18" charset="0"/>
              </a:rPr>
              <a:t>Krajową Administrację Skarbową </a:t>
            </a:r>
          </a:p>
          <a:p>
            <a:r>
              <a:rPr lang="pl-PL" sz="1600" dirty="0">
                <a:latin typeface="Times New Roman" panose="02020603050405020304" pitchFamily="18" charset="0"/>
                <a:cs typeface="Times New Roman" panose="02020603050405020304" pitchFamily="18" charset="0"/>
              </a:rPr>
              <a:t>Następnie będzie musiał podać poufne dane aby odebrać zwrot podatku</a:t>
            </a:r>
          </a:p>
        </p:txBody>
      </p:sp>
      <p:pic>
        <p:nvPicPr>
          <p:cNvPr id="6146" name="Picture 2">
            <a:extLst>
              <a:ext uri="{FF2B5EF4-FFF2-40B4-BE49-F238E27FC236}">
                <a16:creationId xmlns:a16="http://schemas.microsoft.com/office/drawing/2014/main" id="{AE51EF8A-3FD7-BBBB-F0DB-707C39B174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55137" y="1676250"/>
            <a:ext cx="5365257" cy="411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3841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4BB233D-4828-8A82-6F77-AC72E043BAEA}"/>
              </a:ext>
            </a:extLst>
          </p:cNvPr>
          <p:cNvSpPr>
            <a:spLocks noGrp="1"/>
          </p:cNvSpPr>
          <p:nvPr>
            <p:ph type="title"/>
          </p:nvPr>
        </p:nvSpPr>
        <p:spPr>
          <a:xfrm>
            <a:off x="540988" y="540033"/>
            <a:ext cx="3884962" cy="1331604"/>
          </a:xfrm>
        </p:spPr>
        <p:txBody>
          <a:bodyPr anchor="b">
            <a:normAutofit/>
          </a:bodyPr>
          <a:lstStyle/>
          <a:p>
            <a:pPr algn="ctr"/>
            <a:r>
              <a:rPr lang="pl-PL" dirty="0"/>
              <a:t>Metody ochrony przed Malware</a:t>
            </a:r>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A236C81-8E6B-2978-5C85-EFA51DEDB425}"/>
              </a:ext>
            </a:extLst>
          </p:cNvPr>
          <p:cNvSpPr>
            <a:spLocks noGrp="1"/>
          </p:cNvSpPr>
          <p:nvPr>
            <p:ph idx="1"/>
          </p:nvPr>
        </p:nvSpPr>
        <p:spPr>
          <a:xfrm>
            <a:off x="540988" y="2759076"/>
            <a:ext cx="3884962" cy="3009899"/>
          </a:xfrm>
        </p:spPr>
        <p:txBody>
          <a:bodyPr>
            <a:normAutofit/>
          </a:bodyPr>
          <a:lstStyle/>
          <a:p>
            <a:r>
              <a:rPr lang="pl-PL" dirty="0"/>
              <a:t>Skonfiguruj serwer DHCP lub usługę DHCP na routerze bądź dodaj ręcznie do urządzenia statyczne adresy DNS np.: od </a:t>
            </a:r>
            <a:r>
              <a:rPr lang="pl-PL" b="1" dirty="0"/>
              <a:t>Cloudflare</a:t>
            </a:r>
            <a:br>
              <a:rPr lang="pl-PL" b="1" dirty="0"/>
            </a:br>
            <a:endParaRPr lang="pl-PL" b="1" dirty="0"/>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Obraz 4" descr="Obraz zawierający tekst, zrzut ekranu, Czcionka&#10;&#10;Opis wygenerowany automatycznie">
            <a:extLst>
              <a:ext uri="{FF2B5EF4-FFF2-40B4-BE49-F238E27FC236}">
                <a16:creationId xmlns:a16="http://schemas.microsoft.com/office/drawing/2014/main" id="{DD3B3830-2057-D841-1671-B8AEC8FA47C6}"/>
              </a:ext>
            </a:extLst>
          </p:cNvPr>
          <p:cNvPicPr>
            <a:picLocks noChangeAspect="1"/>
          </p:cNvPicPr>
          <p:nvPr/>
        </p:nvPicPr>
        <p:blipFill>
          <a:blip r:embed="rId2"/>
          <a:stretch>
            <a:fillRect/>
          </a:stretch>
        </p:blipFill>
        <p:spPr>
          <a:xfrm>
            <a:off x="5108564" y="1211"/>
            <a:ext cx="6961207" cy="6856789"/>
          </a:xfrm>
          <a:prstGeom prst="rect">
            <a:avLst/>
          </a:prstGeom>
        </p:spPr>
      </p:pic>
    </p:spTree>
    <p:extLst>
      <p:ext uri="{BB962C8B-B14F-4D97-AF65-F5344CB8AC3E}">
        <p14:creationId xmlns:p14="http://schemas.microsoft.com/office/powerpoint/2010/main" val="199538381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08250-E677-E550-5201-08B4C8936B08}"/>
              </a:ext>
            </a:extLst>
          </p:cNvPr>
          <p:cNvSpPr>
            <a:spLocks noGrp="1"/>
          </p:cNvSpPr>
          <p:nvPr>
            <p:ph type="title"/>
          </p:nvPr>
        </p:nvSpPr>
        <p:spPr/>
        <p:txBody>
          <a:bodyPr anchor="ctr">
            <a:normAutofit fontScale="90000"/>
          </a:bodyPr>
          <a:lstStyle/>
          <a:p>
            <a:pPr algn="ctr"/>
            <a:r>
              <a:rPr lang="pl-PL"/>
              <a:t>Zawsze aktualizuj system i zasady zabezpieczeń</a:t>
            </a:r>
            <a:endParaRPr lang="pl-PL" dirty="0"/>
          </a:p>
        </p:txBody>
      </p:sp>
      <p:sp>
        <p:nvSpPr>
          <p:cNvPr id="10" name="Symbol zastępczy obrazu 9">
            <a:extLst>
              <a:ext uri="{FF2B5EF4-FFF2-40B4-BE49-F238E27FC236}">
                <a16:creationId xmlns:a16="http://schemas.microsoft.com/office/drawing/2014/main" id="{81B06B01-4E9F-FFA9-A3F3-26E72A6C0BE2}"/>
              </a:ext>
            </a:extLst>
          </p:cNvPr>
          <p:cNvSpPr>
            <a:spLocks noGrp="1"/>
          </p:cNvSpPr>
          <p:nvPr>
            <p:ph type="pic" idx="1"/>
          </p:nvPr>
        </p:nvSpPr>
        <p:spPr/>
        <p:txBody>
          <a:bodyPr/>
          <a:lstStyle/>
          <a:p>
            <a:endParaRPr lang="pl-PL"/>
          </a:p>
        </p:txBody>
      </p:sp>
      <p:sp>
        <p:nvSpPr>
          <p:cNvPr id="13" name="Symbol zastępczy tekstu 12">
            <a:extLst>
              <a:ext uri="{FF2B5EF4-FFF2-40B4-BE49-F238E27FC236}">
                <a16:creationId xmlns:a16="http://schemas.microsoft.com/office/drawing/2014/main" id="{F83ABDA4-3897-8AC9-776D-1526458AC012}"/>
              </a:ext>
            </a:extLst>
          </p:cNvPr>
          <p:cNvSpPr>
            <a:spLocks noGrp="1"/>
          </p:cNvSpPr>
          <p:nvPr>
            <p:ph type="body" sz="half" idx="2"/>
          </p:nvPr>
        </p:nvSpPr>
        <p:spPr>
          <a:xfrm>
            <a:off x="1079500" y="2663825"/>
            <a:ext cx="3768725" cy="3105150"/>
          </a:xfrm>
        </p:spPr>
        <p:txBody>
          <a:bodyPr/>
          <a:lstStyle/>
          <a:p>
            <a:r>
              <a:rPr lang="pl-PL" dirty="0"/>
              <a:t>Tyczy się to wszystkich urządzeń a zwłaszcza smartfonów </a:t>
            </a:r>
          </a:p>
        </p:txBody>
      </p:sp>
      <p:pic>
        <p:nvPicPr>
          <p:cNvPr id="7" name="Obraz 6">
            <a:extLst>
              <a:ext uri="{FF2B5EF4-FFF2-40B4-BE49-F238E27FC236}">
                <a16:creationId xmlns:a16="http://schemas.microsoft.com/office/drawing/2014/main" id="{A16D3709-70D7-84A8-AAAC-E219D11B0F80}"/>
              </a:ext>
            </a:extLst>
          </p:cNvPr>
          <p:cNvPicPr>
            <a:picLocks noChangeAspect="1"/>
          </p:cNvPicPr>
          <p:nvPr/>
        </p:nvPicPr>
        <p:blipFill>
          <a:blip r:embed="rId2"/>
          <a:stretch>
            <a:fillRect/>
          </a:stretch>
        </p:blipFill>
        <p:spPr>
          <a:xfrm>
            <a:off x="4992305" y="4480225"/>
            <a:ext cx="7207250" cy="1909921"/>
          </a:xfrm>
          <a:prstGeom prst="rect">
            <a:avLst/>
          </a:prstGeom>
        </p:spPr>
      </p:pic>
      <p:pic>
        <p:nvPicPr>
          <p:cNvPr id="5" name="Symbol zastępczy zawartości 4">
            <a:extLst>
              <a:ext uri="{FF2B5EF4-FFF2-40B4-BE49-F238E27FC236}">
                <a16:creationId xmlns:a16="http://schemas.microsoft.com/office/drawing/2014/main" id="{68DBB527-26BA-07A2-97E0-6B65BE23C7DF}"/>
              </a:ext>
            </a:extLst>
          </p:cNvPr>
          <p:cNvPicPr>
            <a:picLocks noChangeAspect="1"/>
          </p:cNvPicPr>
          <p:nvPr/>
        </p:nvPicPr>
        <p:blipFill>
          <a:blip r:embed="rId3"/>
          <a:stretch>
            <a:fillRect/>
          </a:stretch>
        </p:blipFill>
        <p:spPr>
          <a:xfrm>
            <a:off x="4992305" y="2306479"/>
            <a:ext cx="7207250" cy="1909921"/>
          </a:xfrm>
          <a:prstGeom prst="rect">
            <a:avLst/>
          </a:prstGeom>
        </p:spPr>
      </p:pic>
    </p:spTree>
    <p:extLst>
      <p:ext uri="{BB962C8B-B14F-4D97-AF65-F5344CB8AC3E}">
        <p14:creationId xmlns:p14="http://schemas.microsoft.com/office/powerpoint/2010/main" val="262252467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EA8ED71C-8E0D-8C98-7F62-9C97152D2CAC}"/>
              </a:ext>
            </a:extLst>
          </p:cNvPr>
          <p:cNvSpPr>
            <a:spLocks noGrp="1"/>
          </p:cNvSpPr>
          <p:nvPr>
            <p:ph type="title"/>
          </p:nvPr>
        </p:nvSpPr>
        <p:spPr/>
        <p:txBody>
          <a:bodyPr/>
          <a:lstStyle/>
          <a:p>
            <a:pPr algn="ctr"/>
            <a:r>
              <a:rPr lang="pl-PL" dirty="0"/>
              <a:t>Fałszywy alarm </a:t>
            </a:r>
          </a:p>
        </p:txBody>
      </p:sp>
      <p:pic>
        <p:nvPicPr>
          <p:cNvPr id="8" name="Symbol zastępczy zawartości 7">
            <a:extLst>
              <a:ext uri="{FF2B5EF4-FFF2-40B4-BE49-F238E27FC236}">
                <a16:creationId xmlns:a16="http://schemas.microsoft.com/office/drawing/2014/main" id="{E5633BF0-98CA-2E37-2990-519F1943AEB2}"/>
              </a:ext>
            </a:extLst>
          </p:cNvPr>
          <p:cNvPicPr>
            <a:picLocks noGrp="1" noChangeAspect="1"/>
          </p:cNvPicPr>
          <p:nvPr>
            <p:ph idx="1"/>
          </p:nvPr>
        </p:nvPicPr>
        <p:blipFill>
          <a:blip r:embed="rId2"/>
          <a:stretch>
            <a:fillRect/>
          </a:stretch>
        </p:blipFill>
        <p:spPr>
          <a:xfrm>
            <a:off x="5537200" y="1348956"/>
            <a:ext cx="5583238" cy="4026737"/>
          </a:xfrm>
        </p:spPr>
      </p:pic>
      <p:sp>
        <p:nvSpPr>
          <p:cNvPr id="6" name="Symbol zastępczy tekstu 5">
            <a:extLst>
              <a:ext uri="{FF2B5EF4-FFF2-40B4-BE49-F238E27FC236}">
                <a16:creationId xmlns:a16="http://schemas.microsoft.com/office/drawing/2014/main" id="{88D7A19B-31C9-200F-E825-E0A42228FF7F}"/>
              </a:ext>
            </a:extLst>
          </p:cNvPr>
          <p:cNvSpPr>
            <a:spLocks noGrp="1"/>
          </p:cNvSpPr>
          <p:nvPr>
            <p:ph type="body" sz="half" idx="2"/>
          </p:nvPr>
        </p:nvSpPr>
        <p:spPr/>
        <p:txBody>
          <a:bodyPr/>
          <a:lstStyle/>
          <a:p>
            <a:r>
              <a:rPr lang="pl-PL" dirty="0"/>
              <a:t>To jest mój program na zaliczenie laboratoriów:</a:t>
            </a:r>
          </a:p>
          <a:p>
            <a:r>
              <a:rPr lang="pl-PL" dirty="0"/>
              <a:t>„Zaawansowane techniki komputerowe”</a:t>
            </a:r>
          </a:p>
        </p:txBody>
      </p:sp>
    </p:spTree>
    <p:extLst>
      <p:ext uri="{BB962C8B-B14F-4D97-AF65-F5344CB8AC3E}">
        <p14:creationId xmlns:p14="http://schemas.microsoft.com/office/powerpoint/2010/main" val="320077280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Obraz zawierający fioletowy, Wielobarwność, fiołek, Magenta&#10;&#10;Opis wygenerowany automatycznie">
            <a:extLst>
              <a:ext uri="{FF2B5EF4-FFF2-40B4-BE49-F238E27FC236}">
                <a16:creationId xmlns:a16="http://schemas.microsoft.com/office/drawing/2014/main" id="{E7658927-E3DC-3136-672D-B40BC0982893}"/>
              </a:ext>
            </a:extLst>
          </p:cNvPr>
          <p:cNvPicPr>
            <a:picLocks noChangeAspect="1"/>
          </p:cNvPicPr>
          <p:nvPr/>
        </p:nvPicPr>
        <p:blipFill rotWithShape="1">
          <a:blip r:embed="rId2"/>
          <a:srcRect t="28180" r="-1" b="15556"/>
          <a:stretch/>
        </p:blipFill>
        <p:spPr>
          <a:xfrm>
            <a:off x="3068" y="-6"/>
            <a:ext cx="12188932" cy="6857990"/>
          </a:xfrm>
          <a:prstGeom prst="rect">
            <a:avLst/>
          </a:prstGeom>
        </p:spPr>
      </p:pic>
      <p:sp>
        <p:nvSpPr>
          <p:cNvPr id="40" name="Rectangle 34">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ytuł 1">
            <a:extLst>
              <a:ext uri="{FF2B5EF4-FFF2-40B4-BE49-F238E27FC236}">
                <a16:creationId xmlns:a16="http://schemas.microsoft.com/office/drawing/2014/main" id="{47F96C7F-A386-7F04-C66E-023C2479AE92}"/>
              </a:ext>
            </a:extLst>
          </p:cNvPr>
          <p:cNvSpPr>
            <a:spLocks noGrp="1"/>
          </p:cNvSpPr>
          <p:nvPr>
            <p:ph type="ctrTitle"/>
          </p:nvPr>
        </p:nvSpPr>
        <p:spPr>
          <a:xfrm>
            <a:off x="1085852" y="2143163"/>
            <a:ext cx="10020298" cy="1547688"/>
          </a:xfrm>
        </p:spPr>
        <p:txBody>
          <a:bodyPr>
            <a:normAutofit/>
          </a:bodyPr>
          <a:lstStyle/>
          <a:p>
            <a:r>
              <a:rPr lang="pl-PL" sz="4800" b="1" dirty="0">
                <a:solidFill>
                  <a:srgbClr val="FFFFFF"/>
                </a:solidFill>
              </a:rPr>
              <a:t>koniec</a:t>
            </a:r>
            <a:br>
              <a:rPr lang="pl-PL" dirty="0">
                <a:solidFill>
                  <a:srgbClr val="FFFFFF"/>
                </a:solidFill>
              </a:rPr>
            </a:br>
            <a:endParaRPr lang="pl-PL" dirty="0">
              <a:solidFill>
                <a:srgbClr val="FFFFFF"/>
              </a:solidFill>
            </a:endParaRPr>
          </a:p>
        </p:txBody>
      </p:sp>
      <p:sp>
        <p:nvSpPr>
          <p:cNvPr id="9" name="Podtytuł 8">
            <a:extLst>
              <a:ext uri="{FF2B5EF4-FFF2-40B4-BE49-F238E27FC236}">
                <a16:creationId xmlns:a16="http://schemas.microsoft.com/office/drawing/2014/main" id="{B380A237-A699-845B-12ED-EF98C3B9A0DB}"/>
              </a:ext>
            </a:extLst>
          </p:cNvPr>
          <p:cNvSpPr>
            <a:spLocks noGrp="1"/>
          </p:cNvSpPr>
          <p:nvPr>
            <p:ph type="subTitle" idx="1"/>
          </p:nvPr>
        </p:nvSpPr>
        <p:spPr>
          <a:xfrm>
            <a:off x="1085851" y="4113212"/>
            <a:ext cx="10020299" cy="1074737"/>
          </a:xfrm>
        </p:spPr>
        <p:txBody>
          <a:bodyPr>
            <a:normAutofit/>
          </a:bodyPr>
          <a:lstStyle/>
          <a:p>
            <a:r>
              <a:rPr lang="pl-PL" sz="1600" dirty="0">
                <a:solidFill>
                  <a:srgbClr val="FFFFFF"/>
                </a:solidFill>
              </a:rPr>
              <a:t>Autor: Zbrzeźniak Kamil</a:t>
            </a:r>
          </a:p>
        </p:txBody>
      </p:sp>
      <p:cxnSp>
        <p:nvCxnSpPr>
          <p:cNvPr id="41" name="Straight Connector 3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9227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4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a:t>
            </a:r>
          </a:p>
        </p:txBody>
      </p:sp>
      <p:pic>
        <p:nvPicPr>
          <p:cNvPr id="14" name="Picture 4" descr="Wzór abstrakcyjny z liniami i symbolami finansowymi">
            <a:extLst>
              <a:ext uri="{FF2B5EF4-FFF2-40B4-BE49-F238E27FC236}">
                <a16:creationId xmlns:a16="http://schemas.microsoft.com/office/drawing/2014/main" id="{24E74F7D-A97A-F8BF-6D85-26FF375BA94C}"/>
              </a:ext>
            </a:extLst>
          </p:cNvPr>
          <p:cNvPicPr>
            <a:picLocks noChangeAspect="1"/>
          </p:cNvPicPr>
          <p:nvPr/>
        </p:nvPicPr>
        <p:blipFill rotWithShape="1">
          <a:blip r:embed="rId2"/>
          <a:srcRect l="30786" r="31678"/>
          <a:stretch/>
        </p:blipFill>
        <p:spPr>
          <a:xfrm>
            <a:off x="20" y="10"/>
            <a:ext cx="3870969" cy="6857990"/>
          </a:xfrm>
          <a:prstGeom prst="rect">
            <a:avLst/>
          </a:prstGeom>
        </p:spPr>
      </p:pic>
      <p:cxnSp>
        <p:nvCxnSpPr>
          <p:cNvPr id="15"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rmAutofit/>
          </a:bodyPr>
          <a:lstStyle/>
          <a:p>
            <a:pPr>
              <a:lnSpc>
                <a:spcPct val="115000"/>
              </a:lnSpc>
            </a:pPr>
            <a:r>
              <a:rPr lang="pl-PL" sz="800" dirty="0"/>
              <a:t>Prawie wszystkie grafiki zostały wygenerowane przez </a:t>
            </a:r>
            <a:r>
              <a:rPr lang="pl-PL" sz="800" b="1" dirty="0"/>
              <a:t>Copilot with Bing Chat </a:t>
            </a:r>
            <a:r>
              <a:rPr lang="pl-PL" sz="800" dirty="0"/>
              <a:t>część z nich dla lepszego zobrazowania tematyki i przedstawienia zagadnień  została zmodyfikowana przez autora prezentacji: </a:t>
            </a:r>
            <a:r>
              <a:rPr lang="pl-PL" sz="800" b="1" dirty="0"/>
              <a:t>Zbrzeźniak Kamil</a:t>
            </a:r>
          </a:p>
          <a:p>
            <a:pPr>
              <a:lnSpc>
                <a:spcPct val="115000"/>
              </a:lnSpc>
            </a:pPr>
            <a:r>
              <a:rPr lang="pl-PL" sz="800" dirty="0"/>
              <a:t>Zawarte informacje zostały zaczerpnięte i zweryfikowane przez autora z następujących artykułów:</a:t>
            </a:r>
          </a:p>
          <a:p>
            <a:pPr>
              <a:lnSpc>
                <a:spcPct val="115000"/>
              </a:lnSpc>
              <a:buFont typeface="+mj-lt"/>
              <a:buAutoNum type="arabicPeriod"/>
            </a:pPr>
            <a:r>
              <a:rPr lang="pl-PL" sz="800" dirty="0">
                <a:hlinkClick r:id="rId3"/>
              </a:rPr>
              <a:t>Ochrona antywirusowa — czy </a:t>
            </a:r>
            <a:r>
              <a:rPr lang="pl-PL" sz="800" dirty="0" err="1">
                <a:hlinkClick r:id="rId3"/>
              </a:rPr>
              <a:t>antymalware</a:t>
            </a:r>
            <a:r>
              <a:rPr lang="pl-PL" sz="800" dirty="0">
                <a:hlinkClick r:id="rId3"/>
              </a:rPr>
              <a:t> to to samo? | </a:t>
            </a:r>
            <a:r>
              <a:rPr lang="pl-PL" sz="800" dirty="0" err="1">
                <a:hlinkClick r:id="rId3"/>
              </a:rPr>
              <a:t>Malwarebytes</a:t>
            </a:r>
            <a:endParaRPr lang="pl-PL" sz="800" dirty="0"/>
          </a:p>
          <a:p>
            <a:pPr>
              <a:lnSpc>
                <a:spcPct val="115000"/>
              </a:lnSpc>
              <a:buFont typeface="+mj-lt"/>
              <a:buAutoNum type="arabicPeriod"/>
            </a:pPr>
            <a:r>
              <a:rPr lang="pl-PL" sz="800" dirty="0" err="1">
                <a:hlinkClick r:id="rId4"/>
              </a:rPr>
              <a:t>Cybersecurity</a:t>
            </a:r>
            <a:r>
              <a:rPr lang="pl-PL" sz="800" dirty="0">
                <a:hlinkClick r:id="rId4"/>
              </a:rPr>
              <a:t> Basics – Ucz się i chroń siebie | </a:t>
            </a:r>
            <a:r>
              <a:rPr lang="pl-PL" sz="800" dirty="0" err="1">
                <a:hlinkClick r:id="rId4"/>
              </a:rPr>
              <a:t>Malwarebytes</a:t>
            </a:r>
            <a:endParaRPr lang="pl-PL" sz="800" dirty="0"/>
          </a:p>
          <a:p>
            <a:pPr>
              <a:lnSpc>
                <a:spcPct val="115000"/>
              </a:lnSpc>
              <a:buFont typeface="+mj-lt"/>
              <a:buAutoNum type="arabicPeriod"/>
            </a:pPr>
            <a:r>
              <a:rPr lang="pl-PL" sz="800" dirty="0">
                <a:hlinkClick r:id="rId5"/>
              </a:rPr>
              <a:t>Spyware — Co to jest i jak to usunąć | </a:t>
            </a:r>
            <a:r>
              <a:rPr lang="pl-PL" sz="800" dirty="0" err="1">
                <a:hlinkClick r:id="rId5"/>
              </a:rPr>
              <a:t>Malwarebytes</a:t>
            </a:r>
            <a:endParaRPr lang="pl-PL" sz="800" dirty="0"/>
          </a:p>
          <a:p>
            <a:pPr>
              <a:lnSpc>
                <a:spcPct val="115000"/>
              </a:lnSpc>
              <a:buFont typeface="+mj-lt"/>
              <a:buAutoNum type="arabicPeriod"/>
            </a:pPr>
            <a:r>
              <a:rPr lang="pl-PL" sz="800" dirty="0" err="1">
                <a:hlinkClick r:id="rId6"/>
              </a:rPr>
              <a:t>Botnet</a:t>
            </a:r>
            <a:r>
              <a:rPr lang="pl-PL" sz="800" dirty="0">
                <a:hlinkClick r:id="rId6"/>
              </a:rPr>
              <a:t> – co to jest? Jak go wykryć i usunąć? | Biznes Netia</a:t>
            </a:r>
            <a:endParaRPr lang="pl-PL" sz="800" dirty="0"/>
          </a:p>
          <a:p>
            <a:pPr>
              <a:lnSpc>
                <a:spcPct val="115000"/>
              </a:lnSpc>
              <a:buFont typeface="+mj-lt"/>
              <a:buAutoNum type="arabicPeriod"/>
            </a:pPr>
            <a:r>
              <a:rPr lang="pl-PL" sz="800" dirty="0">
                <a:hlinkClick r:id="rId7"/>
              </a:rPr>
              <a:t>» ⚠️ Uwaga na e-maile o zwrocie podatku! -- Niebezpiecznik.pl --</a:t>
            </a:r>
            <a:endParaRPr lang="pl-PL" sz="800" dirty="0"/>
          </a:p>
          <a:p>
            <a:pPr>
              <a:lnSpc>
                <a:spcPct val="115000"/>
              </a:lnSpc>
              <a:buFont typeface="+mj-lt"/>
              <a:buAutoNum type="arabicPeriod"/>
            </a:pPr>
            <a:r>
              <a:rPr lang="pl-PL" sz="800" dirty="0">
                <a:hlinkClick r:id="rId8"/>
              </a:rPr>
              <a:t>Co to jest phishing? Przykłady + Jak się bronić 🛡️ (kwestiabezpieczenstwa.pl)</a:t>
            </a:r>
            <a:endParaRPr lang="pl-PL" sz="800" dirty="0"/>
          </a:p>
          <a:p>
            <a:pPr>
              <a:lnSpc>
                <a:spcPct val="115000"/>
              </a:lnSpc>
              <a:buFont typeface="+mj-lt"/>
              <a:buAutoNum type="arabicPeriod"/>
            </a:pPr>
            <a:r>
              <a:rPr lang="pl-PL" sz="800" dirty="0">
                <a:hlinkClick r:id="rId9"/>
              </a:rPr>
              <a:t>Lista ostrzeżeń przed niebezpiecznymi stronami | CERT Polska</a:t>
            </a:r>
            <a:endParaRPr lang="pl-PL" sz="800" dirty="0"/>
          </a:p>
          <a:p>
            <a:pPr>
              <a:lnSpc>
                <a:spcPct val="115000"/>
              </a:lnSpc>
              <a:buFont typeface="+mj-lt"/>
              <a:buAutoNum type="arabicPeriod"/>
            </a:pPr>
            <a:r>
              <a:rPr lang="pl-PL" sz="800" dirty="0">
                <a:hlinkClick r:id="rId10"/>
              </a:rPr>
              <a:t>Tysiące niebezpiecznych stron - Baza wiedzy - Portal Gov.pl (www.gov.pl)</a:t>
            </a:r>
            <a:endParaRPr lang="pl-PL" sz="800" dirty="0"/>
          </a:p>
          <a:p>
            <a:pPr>
              <a:lnSpc>
                <a:spcPct val="115000"/>
              </a:lnSpc>
              <a:buFont typeface="+mj-lt"/>
              <a:buAutoNum type="arabicPeriod"/>
            </a:pPr>
            <a:r>
              <a:rPr lang="pl-PL" sz="800" dirty="0">
                <a:hlinkClick r:id="rId11"/>
              </a:rPr>
              <a:t>Branding SMS – jak ustawić nazwę nadawcy w miejsce numeru telefonu? | Blog SMSAPI</a:t>
            </a:r>
            <a:endParaRPr lang="pl-PL" sz="800" dirty="0"/>
          </a:p>
        </p:txBody>
      </p:sp>
      <p:sp>
        <p:nvSpPr>
          <p:cNvPr id="6" name="pole tekstowe 5">
            <a:extLst>
              <a:ext uri="{FF2B5EF4-FFF2-40B4-BE49-F238E27FC236}">
                <a16:creationId xmlns:a16="http://schemas.microsoft.com/office/drawing/2014/main" id="{0C0476BD-3444-709C-CC75-B44A560C520F}"/>
              </a:ext>
            </a:extLst>
          </p:cNvPr>
          <p:cNvSpPr txBox="1"/>
          <p:nvPr/>
        </p:nvSpPr>
        <p:spPr>
          <a:xfrm>
            <a:off x="10135226" y="6021100"/>
            <a:ext cx="2056774" cy="584775"/>
          </a:xfrm>
          <a:prstGeom prst="rect">
            <a:avLst/>
          </a:prstGeom>
          <a:noFill/>
        </p:spPr>
        <p:txBody>
          <a:bodyPr wrap="square" rtlCol="0">
            <a:spAutoFit/>
          </a:bodyPr>
          <a:lstStyle/>
          <a:p>
            <a:r>
              <a:rPr lang="pl-PL" sz="3200" dirty="0">
                <a:latin typeface="+mj-lt"/>
              </a:rPr>
              <a:t>Part</a:t>
            </a:r>
            <a:r>
              <a:rPr lang="pl-PL" sz="3200" dirty="0"/>
              <a:t> 1 / 3</a:t>
            </a:r>
          </a:p>
        </p:txBody>
      </p:sp>
    </p:spTree>
    <p:extLst>
      <p:ext uri="{BB962C8B-B14F-4D97-AF65-F5344CB8AC3E}">
        <p14:creationId xmlns:p14="http://schemas.microsoft.com/office/powerpoint/2010/main" val="168120901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0000" y="862151"/>
            <a:ext cx="6120000" cy="1009486"/>
          </a:xfrm>
        </p:spPr>
        <p:txBody>
          <a:bodyPr anchor="b">
            <a:normAutofit/>
          </a:bodyPr>
          <a:lstStyle/>
          <a:p>
            <a:pPr algn="ctr"/>
            <a:r>
              <a:rPr lang="pl-PL" dirty="0"/>
              <a:t>Źródła </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1080000" y="2759076"/>
            <a:ext cx="6121400" cy="3009899"/>
          </a:xfrm>
        </p:spPr>
        <p:txBody>
          <a:bodyPr>
            <a:normAutofit/>
          </a:bodyPr>
          <a:lstStyle/>
          <a:p>
            <a:pPr>
              <a:lnSpc>
                <a:spcPct val="115000"/>
              </a:lnSpc>
              <a:buFont typeface="+mj-lt"/>
              <a:buAutoNum type="arabicPeriod" startAt="10"/>
            </a:pPr>
            <a:r>
              <a:rPr lang="pl-PL" sz="1000">
                <a:hlinkClick r:id="rId2"/>
              </a:rPr>
              <a:t>Adware – czym jest i jak to usunąć | </a:t>
            </a:r>
            <a:r>
              <a:rPr lang="pl-PL" sz="1000" err="1">
                <a:hlinkClick r:id="rId2"/>
              </a:rPr>
              <a:t>Malwarebytes</a:t>
            </a:r>
            <a:endParaRPr lang="pl-PL" sz="1000"/>
          </a:p>
          <a:p>
            <a:pPr>
              <a:lnSpc>
                <a:spcPct val="115000"/>
              </a:lnSpc>
              <a:buFont typeface="+mj-lt"/>
              <a:buAutoNum type="arabicPeriod" startAt="10"/>
            </a:pPr>
            <a:r>
              <a:rPr lang="pl-PL" sz="1000">
                <a:hlinkClick r:id="rId3"/>
              </a:rPr>
              <a:t>Co to jest Browser </a:t>
            </a:r>
            <a:r>
              <a:rPr lang="pl-PL" sz="1000" err="1">
                <a:hlinkClick r:id="rId3"/>
              </a:rPr>
              <a:t>Hijackers</a:t>
            </a:r>
            <a:r>
              <a:rPr lang="pl-PL" sz="1000">
                <a:hlinkClick r:id="rId3"/>
              </a:rPr>
              <a:t> i jak usunąć porywacza przeglądarki? | Blog Omegasoft.pl</a:t>
            </a:r>
            <a:endParaRPr lang="pl-PL" sz="1000"/>
          </a:p>
          <a:p>
            <a:pPr>
              <a:lnSpc>
                <a:spcPct val="115000"/>
              </a:lnSpc>
              <a:buFont typeface="+mj-lt"/>
              <a:buAutoNum type="arabicPeriod" startAt="10"/>
            </a:pPr>
            <a:r>
              <a:rPr lang="pl-PL" sz="1000">
                <a:hlinkClick r:id="rId4"/>
              </a:rPr>
              <a:t>Złośliwe oprogramowanie – co to takiego, jak się chronić? - Baza wiedzy - Portal Gov.pl (www.gov.pl)</a:t>
            </a:r>
            <a:endParaRPr lang="pl-PL" sz="1000"/>
          </a:p>
          <a:p>
            <a:pPr>
              <a:lnSpc>
                <a:spcPct val="115000"/>
              </a:lnSpc>
              <a:buFont typeface="+mj-lt"/>
              <a:buAutoNum type="arabicPeriod" startAt="10"/>
            </a:pPr>
            <a:r>
              <a:rPr lang="pl-PL" sz="1000">
                <a:hlinkClick r:id="rId5"/>
              </a:rPr>
              <a:t>Wirus komputerowy – Wikipedia, wolna encyklopedia</a:t>
            </a:r>
          </a:p>
          <a:p>
            <a:pPr>
              <a:lnSpc>
                <a:spcPct val="115000"/>
              </a:lnSpc>
              <a:buFont typeface="+mj-lt"/>
              <a:buAutoNum type="arabicPeriod" startAt="10"/>
            </a:pPr>
            <a:r>
              <a:rPr lang="pl-PL" sz="1000">
                <a:hlinkClick r:id="rId6"/>
              </a:rPr>
              <a:t>wirusy rezydentne dyskowe plikowe hybrydowe nierezydentne (naszastrona.pl)</a:t>
            </a:r>
            <a:endParaRPr lang="pl-PL" sz="1000"/>
          </a:p>
          <a:p>
            <a:pPr>
              <a:lnSpc>
                <a:spcPct val="115000"/>
              </a:lnSpc>
              <a:buFont typeface="+mj-lt"/>
              <a:buAutoNum type="arabicPeriod" startAt="10"/>
            </a:pPr>
            <a:r>
              <a:rPr lang="pl-PL" sz="1000">
                <a:hlinkClick r:id="rId7"/>
              </a:rPr>
              <a:t>Co to jest złośliwe oprogramowanie? | </a:t>
            </a:r>
            <a:r>
              <a:rPr lang="pl-PL" sz="1000" err="1">
                <a:hlinkClick r:id="rId7"/>
              </a:rPr>
              <a:t>Malwarebytes</a:t>
            </a:r>
            <a:endParaRPr lang="pl-PL" sz="1000"/>
          </a:p>
          <a:p>
            <a:pPr>
              <a:lnSpc>
                <a:spcPct val="115000"/>
              </a:lnSpc>
              <a:buFont typeface="+mj-lt"/>
              <a:buAutoNum type="arabicPeriod" startAt="10"/>
            </a:pPr>
            <a:r>
              <a:rPr lang="pl-PL" sz="1000">
                <a:hlinkClick r:id="rId8"/>
              </a:rPr>
              <a:t>Jak działa atak SQL Injection? | Pomoc dhosting.pl</a:t>
            </a:r>
            <a:endParaRPr lang="pl-PL" sz="1000"/>
          </a:p>
          <a:p>
            <a:pPr>
              <a:lnSpc>
                <a:spcPct val="115000"/>
              </a:lnSpc>
              <a:buFont typeface="+mj-lt"/>
              <a:buAutoNum type="arabicPeriod" startAt="10"/>
            </a:pPr>
            <a:r>
              <a:rPr lang="pl-PL" sz="1000">
                <a:hlinkClick r:id="rId9"/>
              </a:rPr>
              <a:t>Co to jest SQL injection? | </a:t>
            </a:r>
            <a:r>
              <a:rPr lang="pl-PL" sz="1000" err="1">
                <a:hlinkClick r:id="rId9"/>
              </a:rPr>
              <a:t>NordVPN</a:t>
            </a:r>
            <a:endParaRPr lang="pl-PL" sz="1000"/>
          </a:p>
          <a:p>
            <a:pPr>
              <a:lnSpc>
                <a:spcPct val="115000"/>
              </a:lnSpc>
              <a:buFont typeface="+mj-lt"/>
              <a:buAutoNum type="arabicPeriod" startAt="10"/>
            </a:pPr>
            <a:r>
              <a:rPr lang="pl-PL" sz="1000">
                <a:hlinkClick r:id="rId10"/>
              </a:rPr>
              <a:t>Cross </a:t>
            </a:r>
            <a:r>
              <a:rPr lang="pl-PL" sz="1000" err="1">
                <a:hlinkClick r:id="rId10"/>
              </a:rPr>
              <a:t>site</a:t>
            </a:r>
            <a:r>
              <a:rPr lang="pl-PL" sz="1000">
                <a:hlinkClick r:id="rId10"/>
              </a:rPr>
              <a:t> </a:t>
            </a:r>
            <a:r>
              <a:rPr lang="pl-PL" sz="1000" err="1">
                <a:hlinkClick r:id="rId10"/>
              </a:rPr>
              <a:t>scripting</a:t>
            </a:r>
            <a:r>
              <a:rPr lang="pl-PL" sz="1000">
                <a:hlinkClick r:id="rId10"/>
              </a:rPr>
              <a:t> (XSS): definicja i ochrona | </a:t>
            </a:r>
            <a:r>
              <a:rPr lang="pl-PL" sz="1000" err="1">
                <a:hlinkClick r:id="rId10"/>
              </a:rPr>
              <a:t>NordVPN</a:t>
            </a:r>
            <a:endParaRPr lang="pl-PL" sz="1000"/>
          </a:p>
          <a:p>
            <a:pPr>
              <a:lnSpc>
                <a:spcPct val="115000"/>
              </a:lnSpc>
              <a:buFont typeface="+mj-lt"/>
              <a:buAutoNum type="arabicPeriod" startAt="10"/>
            </a:pPr>
            <a:r>
              <a:rPr lang="pl-PL" sz="1000">
                <a:hlinkClick r:id="rId11"/>
              </a:rPr>
              <a:t>Adresy IP · Dokumentacja Cloudflare 1.1.1.1</a:t>
            </a:r>
            <a:endParaRPr lang="pl-PL" sz="1000"/>
          </a:p>
        </p:txBody>
      </p:sp>
      <p:pic>
        <p:nvPicPr>
          <p:cNvPr id="5" name="Picture 4" descr="Gradient niebieski i pomarańczowy ze strzałkami">
            <a:extLst>
              <a:ext uri="{FF2B5EF4-FFF2-40B4-BE49-F238E27FC236}">
                <a16:creationId xmlns:a16="http://schemas.microsoft.com/office/drawing/2014/main" id="{18323E6D-C051-6416-FB90-D4F001B54334}"/>
              </a:ext>
            </a:extLst>
          </p:cNvPr>
          <p:cNvPicPr>
            <a:picLocks noChangeAspect="1"/>
          </p:cNvPicPr>
          <p:nvPr/>
        </p:nvPicPr>
        <p:blipFill rotWithShape="1">
          <a:blip r:embed="rId12"/>
          <a:srcRect l="46097" r="20036"/>
          <a:stretch/>
        </p:blipFill>
        <p:spPr>
          <a:xfrm>
            <a:off x="8321011" y="10"/>
            <a:ext cx="3870989" cy="6857990"/>
          </a:xfrm>
          <a:prstGeom prst="rect">
            <a:avLst/>
          </a:prstGeom>
        </p:spPr>
      </p:pic>
      <p:sp>
        <p:nvSpPr>
          <p:cNvPr id="4" name="pole tekstowe 3">
            <a:extLst>
              <a:ext uri="{FF2B5EF4-FFF2-40B4-BE49-F238E27FC236}">
                <a16:creationId xmlns:a16="http://schemas.microsoft.com/office/drawing/2014/main" id="{B351C0B9-DD75-1ED8-8193-786F5B110727}"/>
              </a:ext>
            </a:extLst>
          </p:cNvPr>
          <p:cNvSpPr txBox="1"/>
          <p:nvPr/>
        </p:nvSpPr>
        <p:spPr>
          <a:xfrm>
            <a:off x="110476" y="6021100"/>
            <a:ext cx="1939047" cy="584775"/>
          </a:xfrm>
          <a:prstGeom prst="rect">
            <a:avLst/>
          </a:prstGeom>
          <a:noFill/>
        </p:spPr>
        <p:txBody>
          <a:bodyPr wrap="square" rtlCol="0">
            <a:spAutoFit/>
          </a:bodyPr>
          <a:lstStyle/>
          <a:p>
            <a:r>
              <a:rPr lang="pl-PL" sz="3200" dirty="0">
                <a:latin typeface="+mj-lt"/>
              </a:rPr>
              <a:t>Part</a:t>
            </a:r>
            <a:r>
              <a:rPr lang="pl-PL" sz="3200" dirty="0"/>
              <a:t> 2 / 3</a:t>
            </a:r>
          </a:p>
        </p:txBody>
      </p:sp>
    </p:spTree>
    <p:extLst>
      <p:ext uri="{BB962C8B-B14F-4D97-AF65-F5344CB8AC3E}">
        <p14:creationId xmlns:p14="http://schemas.microsoft.com/office/powerpoint/2010/main" val="52132739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Rectangle 205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Wirus</a:t>
            </a:r>
          </a:p>
        </p:txBody>
      </p:sp>
      <p:cxnSp>
        <p:nvCxnSpPr>
          <p:cNvPr id="2064" name="Straight Connector 205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79999" y="2759076"/>
            <a:ext cx="4556719" cy="3009899"/>
          </a:xfrm>
        </p:spPr>
        <p:txBody>
          <a:bodyPr>
            <a:normAutofit/>
          </a:bodyPr>
          <a:lstStyle/>
          <a:p>
            <a:pPr marL="0" indent="0">
              <a:buNone/>
            </a:pPr>
            <a:r>
              <a:rPr lang="pl-PL" sz="1800" dirty="0"/>
              <a:t>Program lub fragment kodu w programie będącym „nosicielem”.</a:t>
            </a:r>
          </a:p>
          <a:p>
            <a:pPr marL="0" indent="0">
              <a:buNone/>
            </a:pPr>
            <a:endParaRPr lang="pl-PL" sz="1800" dirty="0"/>
          </a:p>
          <a:p>
            <a:pPr marL="0" indent="0">
              <a:buNone/>
            </a:pPr>
            <a:r>
              <a:rPr lang="pl-PL" sz="1800" dirty="0"/>
              <a:t>Celem wirusa jest rozpowszechnianie się i umożliwienie innemu rodzajowi Malware infekcję urządzenia</a:t>
            </a:r>
          </a:p>
        </p:txBody>
      </p:sp>
      <p:sp>
        <p:nvSpPr>
          <p:cNvPr id="206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omputer virus">
            <a:extLst>
              <a:ext uri="{FF2B5EF4-FFF2-40B4-BE49-F238E27FC236}">
                <a16:creationId xmlns:a16="http://schemas.microsoft.com/office/drawing/2014/main" id="{D1C3B35D-43F4-13E2-4DB3-AA88DEEA55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23" r="2466"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044491"/>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4984750" y="1011237"/>
            <a:ext cx="6120000" cy="860400"/>
          </a:xfrm>
        </p:spPr>
        <p:txBody>
          <a:bodyPr anchor="b">
            <a:normAutofit/>
          </a:bodyPr>
          <a:lstStyle/>
          <a:p>
            <a:pPr algn="ctr"/>
            <a:r>
              <a:rPr lang="pl-PL" dirty="0"/>
              <a:t>Źródła </a:t>
            </a:r>
          </a:p>
        </p:txBody>
      </p:sp>
      <p:pic>
        <p:nvPicPr>
          <p:cNvPr id="4" name="Picture 16" descr="Abstrakcyjne tło">
            <a:extLst>
              <a:ext uri="{FF2B5EF4-FFF2-40B4-BE49-F238E27FC236}">
                <a16:creationId xmlns:a16="http://schemas.microsoft.com/office/drawing/2014/main" id="{D72AD0C8-9BCD-72E3-3983-4CCEC1E16E85}"/>
              </a:ext>
            </a:extLst>
          </p:cNvPr>
          <p:cNvPicPr>
            <a:picLocks noChangeAspect="1"/>
          </p:cNvPicPr>
          <p:nvPr/>
        </p:nvPicPr>
        <p:blipFill rotWithShape="1">
          <a:blip r:embed="rId2"/>
          <a:srcRect l="52726" r="13407"/>
          <a:stretch/>
        </p:blipFill>
        <p:spPr>
          <a:xfrm>
            <a:off x="20" y="10"/>
            <a:ext cx="3870969" cy="6857990"/>
          </a:xfrm>
          <a:prstGeom prst="rect">
            <a:avLst/>
          </a:prstGeom>
        </p:spPr>
      </p:pic>
      <p:cxnSp>
        <p:nvCxnSpPr>
          <p:cNvPr id="33" name="Straight Connector 29">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E14E529-05B3-6FD8-AC86-1ED6D32617CD}"/>
              </a:ext>
            </a:extLst>
          </p:cNvPr>
          <p:cNvSpPr>
            <a:spLocks noGrp="1"/>
          </p:cNvSpPr>
          <p:nvPr>
            <p:ph idx="1"/>
          </p:nvPr>
        </p:nvSpPr>
        <p:spPr>
          <a:xfrm>
            <a:off x="4984750" y="2759076"/>
            <a:ext cx="6121400" cy="3009899"/>
          </a:xfrm>
        </p:spPr>
        <p:txBody>
          <a:bodyPr>
            <a:normAutofit/>
          </a:bodyPr>
          <a:lstStyle/>
          <a:p>
            <a:pPr>
              <a:lnSpc>
                <a:spcPct val="115000"/>
              </a:lnSpc>
              <a:buFont typeface="+mj-lt"/>
              <a:buAutoNum type="arabicPeriod" startAt="20"/>
            </a:pPr>
            <a:r>
              <a:rPr lang="pl-PL" sz="800">
                <a:hlinkClick r:id="rId3"/>
              </a:rPr>
              <a:t>» ⚠️ Masz starszego Androida? Sprawdź swój billing! -- Niebezpiecznik.pl –</a:t>
            </a:r>
            <a:endParaRPr lang="pl-PL" sz="800"/>
          </a:p>
          <a:p>
            <a:pPr>
              <a:lnSpc>
                <a:spcPct val="115000"/>
              </a:lnSpc>
              <a:buFont typeface="+mj-lt"/>
              <a:buAutoNum type="arabicPeriod" startAt="20"/>
            </a:pPr>
            <a:r>
              <a:rPr lang="pl-PL" sz="800">
                <a:hlinkClick r:id="rId4"/>
              </a:rPr>
              <a:t>Rootkit – co to jest i jak go usunąć? | Netia.pl</a:t>
            </a:r>
            <a:endParaRPr lang="pl-PL" sz="800"/>
          </a:p>
          <a:p>
            <a:pPr>
              <a:lnSpc>
                <a:spcPct val="115000"/>
              </a:lnSpc>
              <a:buFont typeface="+mj-lt"/>
              <a:buAutoNum type="arabicPeriod" startAt="20"/>
            </a:pPr>
            <a:r>
              <a:rPr lang="pl-PL" sz="800">
                <a:hlinkClick r:id="rId5"/>
              </a:rPr>
              <a:t>Exploit – co to jest i jak działa? | Netia.pl</a:t>
            </a:r>
            <a:endParaRPr lang="pl-PL" sz="800"/>
          </a:p>
          <a:p>
            <a:pPr>
              <a:lnSpc>
                <a:spcPct val="115000"/>
              </a:lnSpc>
              <a:buFont typeface="+mj-lt"/>
              <a:buAutoNum type="arabicPeriod" startAt="20"/>
            </a:pPr>
            <a:r>
              <a:rPr lang="pl-PL" sz="800">
                <a:hlinkClick r:id="rId6"/>
              </a:rPr>
              <a:t>Co to jest </a:t>
            </a:r>
            <a:r>
              <a:rPr lang="pl-PL" sz="800" err="1">
                <a:hlinkClick r:id="rId6"/>
              </a:rPr>
              <a:t>exploit</a:t>
            </a:r>
            <a:r>
              <a:rPr lang="pl-PL" sz="800">
                <a:hlinkClick r:id="rId6"/>
              </a:rPr>
              <a:t> i jak go usunąć? - gdata.pl</a:t>
            </a:r>
            <a:endParaRPr lang="pl-PL" sz="800"/>
          </a:p>
          <a:p>
            <a:pPr>
              <a:lnSpc>
                <a:spcPct val="115000"/>
              </a:lnSpc>
              <a:buFont typeface="+mj-lt"/>
              <a:buAutoNum type="arabicPeriod" startAt="20"/>
            </a:pPr>
            <a:r>
              <a:rPr lang="pl-PL" sz="800">
                <a:hlinkClick r:id="rId7"/>
              </a:rPr>
              <a:t>Jak rozpoznać i usunąć </a:t>
            </a:r>
            <a:r>
              <a:rPr lang="pl-PL" sz="800" err="1">
                <a:hlinkClick r:id="rId7"/>
              </a:rPr>
              <a:t>adware</a:t>
            </a:r>
            <a:r>
              <a:rPr lang="pl-PL" sz="800">
                <a:hlinkClick r:id="rId7"/>
              </a:rPr>
              <a:t>? | </a:t>
            </a:r>
            <a:r>
              <a:rPr lang="pl-PL" sz="800" err="1">
                <a:hlinkClick r:id="rId7"/>
              </a:rPr>
              <a:t>NordVPN</a:t>
            </a:r>
            <a:endParaRPr lang="pl-PL" sz="800"/>
          </a:p>
          <a:p>
            <a:pPr>
              <a:lnSpc>
                <a:spcPct val="115000"/>
              </a:lnSpc>
              <a:buFont typeface="+mj-lt"/>
              <a:buAutoNum type="arabicPeriod" startAt="20"/>
            </a:pPr>
            <a:r>
              <a:rPr lang="pl-PL" sz="800">
                <a:hlinkClick r:id="rId8"/>
              </a:rPr>
              <a:t>Wirus trojan – co to jest? Jak go usunąć? | Netia.pl</a:t>
            </a:r>
            <a:endParaRPr lang="pl-PL" sz="800"/>
          </a:p>
          <a:p>
            <a:pPr>
              <a:lnSpc>
                <a:spcPct val="115000"/>
              </a:lnSpc>
              <a:buFont typeface="+mj-lt"/>
              <a:buAutoNum type="arabicPeriod" startAt="20"/>
            </a:pPr>
            <a:r>
              <a:rPr lang="pl-PL" sz="800">
                <a:hlinkClick r:id="rId9"/>
              </a:rPr>
              <a:t>Malware – co to jest i jakie zagrożenie sprawia? | Netia.pl</a:t>
            </a:r>
            <a:endParaRPr lang="pl-PL" sz="800"/>
          </a:p>
          <a:p>
            <a:pPr>
              <a:lnSpc>
                <a:spcPct val="115000"/>
              </a:lnSpc>
              <a:buFont typeface="+mj-lt"/>
              <a:buAutoNum type="arabicPeriod" startAt="20"/>
            </a:pPr>
            <a:r>
              <a:rPr lang="pl-PL" sz="800">
                <a:hlinkClick r:id="rId10"/>
              </a:rPr>
              <a:t>Złośliwe oprogramowanie – Wikipedia, wolna encyklopedia</a:t>
            </a:r>
            <a:endParaRPr lang="pl-PL" sz="800"/>
          </a:p>
          <a:p>
            <a:pPr>
              <a:lnSpc>
                <a:spcPct val="115000"/>
              </a:lnSpc>
              <a:buFont typeface="+mj-lt"/>
              <a:buAutoNum type="arabicPeriod" startAt="20"/>
            </a:pPr>
            <a:r>
              <a:rPr lang="pl-PL" sz="800">
                <a:hlinkClick r:id="rId11"/>
              </a:rPr>
              <a:t>Co To Jest Malware - Złośliwe Oprogramowanie? - Security Bez Tabu</a:t>
            </a:r>
            <a:endParaRPr lang="pl-PL" sz="800"/>
          </a:p>
          <a:p>
            <a:pPr>
              <a:lnSpc>
                <a:spcPct val="115000"/>
              </a:lnSpc>
              <a:buFont typeface="+mj-lt"/>
              <a:buAutoNum type="arabicPeriod" startAt="20"/>
            </a:pPr>
            <a:r>
              <a:rPr lang="pl-PL" sz="800">
                <a:hlinkClick r:id="rId12"/>
              </a:rPr>
              <a:t>Co to jest wirus komputerowy i jak działa? - Bezpieczny Internet</a:t>
            </a:r>
            <a:endParaRPr lang="pl-PL" sz="800"/>
          </a:p>
          <a:p>
            <a:pPr>
              <a:lnSpc>
                <a:spcPct val="115000"/>
              </a:lnSpc>
              <a:buFont typeface="+mj-lt"/>
              <a:buAutoNum type="arabicPeriod" startAt="20"/>
            </a:pPr>
            <a:r>
              <a:rPr lang="pl-PL" sz="800">
                <a:hlinkClick r:id="rId13"/>
              </a:rPr>
              <a:t>"Nagranie porwania Agatki" zalewa Facebook. Policja reaguje: "Uwaga..." » Złote Przeboje - radio, muzyka, wiadomości, quizy (zloteprzeboje.pl)</a:t>
            </a:r>
            <a:endParaRPr lang="pl-PL" sz="800"/>
          </a:p>
        </p:txBody>
      </p:sp>
      <p:sp>
        <p:nvSpPr>
          <p:cNvPr id="6" name="pole tekstowe 5">
            <a:extLst>
              <a:ext uri="{FF2B5EF4-FFF2-40B4-BE49-F238E27FC236}">
                <a16:creationId xmlns:a16="http://schemas.microsoft.com/office/drawing/2014/main" id="{13BAE8E4-EDC0-7059-B289-8C6C8415FE37}"/>
              </a:ext>
            </a:extLst>
          </p:cNvPr>
          <p:cNvSpPr txBox="1"/>
          <p:nvPr/>
        </p:nvSpPr>
        <p:spPr>
          <a:xfrm>
            <a:off x="10135226" y="6021100"/>
            <a:ext cx="1939047" cy="584775"/>
          </a:xfrm>
          <a:prstGeom prst="rect">
            <a:avLst/>
          </a:prstGeom>
          <a:noFill/>
        </p:spPr>
        <p:txBody>
          <a:bodyPr wrap="square" rtlCol="0">
            <a:spAutoFit/>
          </a:bodyPr>
          <a:lstStyle/>
          <a:p>
            <a:r>
              <a:rPr lang="pl-PL" sz="3200" dirty="0">
                <a:latin typeface="+mj-lt"/>
              </a:rPr>
              <a:t>Part</a:t>
            </a:r>
            <a:r>
              <a:rPr lang="pl-PL" sz="3200" dirty="0"/>
              <a:t> 3 / 3</a:t>
            </a:r>
          </a:p>
        </p:txBody>
      </p:sp>
    </p:spTree>
    <p:extLst>
      <p:ext uri="{BB962C8B-B14F-4D97-AF65-F5344CB8AC3E}">
        <p14:creationId xmlns:p14="http://schemas.microsoft.com/office/powerpoint/2010/main" val="156727199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18434B1-EC56-E203-12A6-6CDECA2D4A4B}"/>
              </a:ext>
            </a:extLst>
          </p:cNvPr>
          <p:cNvSpPr>
            <a:spLocks noGrp="1"/>
          </p:cNvSpPr>
          <p:nvPr>
            <p:ph type="title"/>
          </p:nvPr>
        </p:nvSpPr>
        <p:spPr>
          <a:xfrm>
            <a:off x="1082675" y="531815"/>
            <a:ext cx="10026650" cy="910310"/>
          </a:xfrm>
        </p:spPr>
        <p:txBody>
          <a:bodyPr wrap="square" anchor="b">
            <a:normAutofit/>
          </a:bodyPr>
          <a:lstStyle/>
          <a:p>
            <a:pPr algn="ctr"/>
            <a:r>
              <a:rPr lang="pl-PL" dirty="0"/>
              <a:t>Możliwa inspiracja </a:t>
            </a:r>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4865EF53-A752-53DA-8AE1-A990924BCC63}"/>
              </a:ext>
            </a:extLst>
          </p:cNvPr>
          <p:cNvGraphicFramePr>
            <a:graphicFrameLocks noGrp="1"/>
          </p:cNvGraphicFramePr>
          <p:nvPr>
            <p:ph idx="1"/>
            <p:extLst>
              <p:ext uri="{D42A27DB-BD31-4B8C-83A1-F6EECF244321}">
                <p14:modId xmlns:p14="http://schemas.microsoft.com/office/powerpoint/2010/main" val="4204162123"/>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28658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284" name="Rectangle 1128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Wirus dyskowy    i </a:t>
            </a:r>
            <a:br>
              <a:rPr lang="pl-PL" dirty="0"/>
            </a:br>
            <a:r>
              <a:rPr lang="pl-PL" dirty="0"/>
              <a:t>wirus klastrowy</a:t>
            </a:r>
          </a:p>
        </p:txBody>
      </p:sp>
      <p:cxnSp>
        <p:nvCxnSpPr>
          <p:cNvPr id="11286" name="Straight Connector 1128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a:lnSpc>
                <a:spcPct val="115000"/>
              </a:lnSpc>
            </a:pPr>
            <a:r>
              <a:rPr lang="pl-PL" sz="1800" dirty="0"/>
              <a:t>Wirus dyskowy infekuje sektor rozruchowy dysku lub główny rekord rozruchowy (MBR) i aktywuje się podczas startu systemu z zainfekowanego nośnika </a:t>
            </a:r>
          </a:p>
          <a:p>
            <a:pPr>
              <a:lnSpc>
                <a:spcPct val="115000"/>
              </a:lnSpc>
            </a:pPr>
            <a:r>
              <a:rPr lang="pl-PL" sz="1800" b="1" dirty="0"/>
              <a:t>Wirus klastrowy </a:t>
            </a:r>
            <a:r>
              <a:rPr lang="pl-PL" sz="1800" dirty="0"/>
              <a:t>zmienia tablicę alokacji plików (FAT) i przechwytuje wszystkie próby dostępu do plików, a następnie infekuje je</a:t>
            </a:r>
          </a:p>
          <a:p>
            <a:pPr marL="0" indent="0">
              <a:lnSpc>
                <a:spcPct val="115000"/>
              </a:lnSpc>
              <a:buNone/>
            </a:pPr>
            <a:endParaRPr lang="pl-PL" sz="1600" dirty="0"/>
          </a:p>
        </p:txBody>
      </p:sp>
      <p:sp>
        <p:nvSpPr>
          <p:cNvPr id="1129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Obraz wirusa dyskowego na dysku HDD, SSD lub zewnętrznym w stylu rysowanym minimalitycznym z kolorami różowy, fioletowy, zielony i błękitny na czarnym tle">
            <a:extLst>
              <a:ext uri="{FF2B5EF4-FFF2-40B4-BE49-F238E27FC236}">
                <a16:creationId xmlns:a16="http://schemas.microsoft.com/office/drawing/2014/main" id="{80280290-1D94-2CDF-F147-85EF39E48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67" r="9422"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1290"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2"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49358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Wirus plikowy</a:t>
            </a:r>
          </a:p>
        </p:txBody>
      </p:sp>
      <p:cxnSp>
        <p:nvCxnSpPr>
          <p:cNvPr id="7177" name="Straight Connector 717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594053" y="2748778"/>
            <a:ext cx="5367177" cy="3454415"/>
          </a:xfrm>
        </p:spPr>
        <p:txBody>
          <a:bodyPr>
            <a:noAutofit/>
          </a:bodyPr>
          <a:lstStyle/>
          <a:p>
            <a:pPr marL="0" indent="0">
              <a:lnSpc>
                <a:spcPct val="115000"/>
              </a:lnSpc>
              <a:buNone/>
            </a:pPr>
            <a:r>
              <a:rPr lang="pl-PL" sz="1600" dirty="0"/>
              <a:t>Infekuje pliki wykonywalne (.exe, .com, .bat) oraz obrazy i dokumenty. Aktywacja następuje przez uruchomienie pliku przez użytkownika lub inny program.</a:t>
            </a:r>
            <a:br>
              <a:rPr lang="pl-PL" sz="1600" dirty="0"/>
            </a:br>
            <a:r>
              <a:rPr lang="pl-PL" sz="1600" dirty="0"/>
              <a:t>Wirus plikowy może zmieniać lub uszkadzać pliki.  W zależności od sposobu dopisania swojego kodu:</a:t>
            </a:r>
          </a:p>
          <a:p>
            <a:pPr>
              <a:lnSpc>
                <a:spcPct val="115000"/>
              </a:lnSpc>
            </a:pPr>
            <a:r>
              <a:rPr lang="pl-PL" sz="1600" dirty="0"/>
              <a:t>Gdy kod zostanie dopisany na początku pliku uszkodzi go.</a:t>
            </a:r>
          </a:p>
          <a:p>
            <a:pPr>
              <a:lnSpc>
                <a:spcPct val="115000"/>
              </a:lnSpc>
            </a:pPr>
            <a:r>
              <a:rPr lang="pl-PL" sz="1600" dirty="0"/>
              <a:t>Gdy kod zostanie dopisany na końcu pliku nie uszkodzi go.</a:t>
            </a:r>
          </a:p>
          <a:p>
            <a:pPr marL="0" indent="0">
              <a:lnSpc>
                <a:spcPct val="115000"/>
              </a:lnSpc>
              <a:buNone/>
            </a:pPr>
            <a:r>
              <a:rPr lang="pl-PL" sz="1600" dirty="0"/>
              <a:t>Wirus plikowy należy do jednej z najczęstszych i najstarszych kategorii wirusów komputerowych </a:t>
            </a:r>
          </a:p>
        </p:txBody>
      </p:sp>
      <p:sp>
        <p:nvSpPr>
          <p:cNvPr id="7179"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Obraz wirusa plikowego w stylu rysowanym minimalitycznym z kolorami różowy, fioletowy, zielony i błękitny na czarnym tle">
            <a:extLst>
              <a:ext uri="{FF2B5EF4-FFF2-40B4-BE49-F238E27FC236}">
                <a16:creationId xmlns:a16="http://schemas.microsoft.com/office/drawing/2014/main" id="{E5588A39-84D2-DFF1-2636-9722D05B6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5" r="9313"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7181"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0649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Wirus telefonu komórkowego</a:t>
            </a:r>
          </a:p>
        </p:txBody>
      </p:sp>
      <p:cxnSp>
        <p:nvCxnSpPr>
          <p:cNvPr id="4105" name="Straight Connector 410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438150" y="2759076"/>
            <a:ext cx="5675662" cy="3717921"/>
          </a:xfrm>
        </p:spPr>
        <p:txBody>
          <a:bodyPr>
            <a:noAutofit/>
          </a:bodyPr>
          <a:lstStyle/>
          <a:p>
            <a:pPr>
              <a:lnSpc>
                <a:spcPct val="115000"/>
              </a:lnSpc>
            </a:pPr>
            <a:r>
              <a:rPr lang="pl-PL" sz="1600" dirty="0"/>
              <a:t>Złośliwe oprogramowanie skoncentrowane na infekowaniu urządzeń mobilnych z systemem Android iOS lub innym.</a:t>
            </a:r>
          </a:p>
          <a:p>
            <a:pPr>
              <a:lnSpc>
                <a:spcPct val="115000"/>
              </a:lnSpc>
            </a:pPr>
            <a:r>
              <a:rPr lang="pl-PL" sz="1600" dirty="0"/>
              <a:t>Dostaje się poprzez zainfekowane pliki i linki często zamieszczone w reklamach na stronach internetowych lub w aplikacjach</a:t>
            </a:r>
          </a:p>
          <a:p>
            <a:pPr>
              <a:lnSpc>
                <a:spcPct val="115000"/>
              </a:lnSpc>
            </a:pPr>
            <a:r>
              <a:rPr lang="pl-PL" sz="1600" dirty="0"/>
              <a:t>Może zostać zainstalowane jako aplikacja z nieautoryzowanego źródła lub z autoryzowanego źródła gdy właściciel sklepu ( Google Play / Sklep Play lub App Store) nie zdoła wykryć złośliwego kodu</a:t>
            </a:r>
          </a:p>
          <a:p>
            <a:pPr>
              <a:lnSpc>
                <a:spcPct val="115000"/>
              </a:lnSpc>
            </a:pPr>
            <a:r>
              <a:rPr lang="pl-PL" sz="1600" dirty="0"/>
              <a:t>Infekcja może nastąpić poprzez lukę zabezpieczeń systemu lub nakładki systemowej </a:t>
            </a:r>
          </a:p>
        </p:txBody>
      </p:sp>
      <p:sp>
        <p:nvSpPr>
          <p:cNvPr id="4107"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braz wirusa telefonu komurkowego smartphona w stylu rysowanym minimalitycznym z kolorami różowy, fioletowy, zielony i błękitny na czarnym tle">
            <a:extLst>
              <a:ext uri="{FF2B5EF4-FFF2-40B4-BE49-F238E27FC236}">
                <a16:creationId xmlns:a16="http://schemas.microsoft.com/office/drawing/2014/main" id="{93556A0D-57CE-01AC-E37A-9E8AF74E7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76" r="5312"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00044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7" name="Rectangle 513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dirty="0"/>
              <a:t>Makro wirus </a:t>
            </a:r>
          </a:p>
        </p:txBody>
      </p:sp>
      <p:cxnSp>
        <p:nvCxnSpPr>
          <p:cNvPr id="5149" name="Straight Connector 51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Infekuje pliki z makrami, takie jak dokumenty Worda czy arkusze Excela, i wykonuje złośliwe makra. </a:t>
            </a:r>
          </a:p>
        </p:txBody>
      </p:sp>
      <p:sp>
        <p:nvSpPr>
          <p:cNvPr id="5150"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Obraz makro wirusa w stylu rysowanym minimalitycznym z kolorami różowy, fioletowy, zielony i błękitny na czarnym tle">
            <a:extLst>
              <a:ext uri="{FF2B5EF4-FFF2-40B4-BE49-F238E27FC236}">
                <a16:creationId xmlns:a16="http://schemas.microsoft.com/office/drawing/2014/main" id="{D46F9B44-45CB-22D5-DAD4-1E0A94AED1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6" r="11303"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514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398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B281C69-921C-4351-3636-658BEA3A476F}"/>
              </a:ext>
            </a:extLst>
          </p:cNvPr>
          <p:cNvSpPr>
            <a:spLocks noGrp="1"/>
          </p:cNvSpPr>
          <p:nvPr>
            <p:ph type="title"/>
          </p:nvPr>
        </p:nvSpPr>
        <p:spPr>
          <a:xfrm>
            <a:off x="1080000" y="540033"/>
            <a:ext cx="4426782" cy="1331604"/>
          </a:xfrm>
        </p:spPr>
        <p:txBody>
          <a:bodyPr anchor="b">
            <a:normAutofit/>
          </a:bodyPr>
          <a:lstStyle/>
          <a:p>
            <a:pPr algn="ctr"/>
            <a:r>
              <a:rPr lang="pl-PL" sz="2800" dirty="0"/>
              <a:t>Wirus płyty głównej</a:t>
            </a:r>
            <a:endParaRPr lang="pl-PL" dirty="0"/>
          </a:p>
        </p:txBody>
      </p:sp>
      <p:cxnSp>
        <p:nvCxnSpPr>
          <p:cNvPr id="10249" name="Straight Connector 1024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66" name="Content Placeholder 2053">
            <a:extLst>
              <a:ext uri="{FF2B5EF4-FFF2-40B4-BE49-F238E27FC236}">
                <a16:creationId xmlns:a16="http://schemas.microsoft.com/office/drawing/2014/main" id="{DF11ABC6-BC1C-2BE5-A8AC-EB657139933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pl-PL" sz="1600" dirty="0"/>
              <a:t>Infekuje BIOS komputera i może uniemożliwić jego uruchomienie lub zmienić jego ustawienia. </a:t>
            </a:r>
          </a:p>
        </p:txBody>
      </p:sp>
      <p:sp>
        <p:nvSpPr>
          <p:cNvPr id="1025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Obraz wirusa płyty głównej w stylu rysowanym minimalitycznym z kolorami różowy, fioletowy, zielony i błękitny na czarnym tle">
            <a:extLst>
              <a:ext uri="{FF2B5EF4-FFF2-40B4-BE49-F238E27FC236}">
                <a16:creationId xmlns:a16="http://schemas.microsoft.com/office/drawing/2014/main" id="{80323709-1EC9-36D4-731E-99CA50A7F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0" r="8779" b="-1"/>
          <a:stretch/>
        </p:blipFill>
        <p:spPr bwMode="auto">
          <a:xfrm>
            <a:off x="6654800"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sp>
        <p:nvSpPr>
          <p:cNvPr id="1025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787364"/>
      </p:ext>
    </p:extLst>
  </p:cSld>
  <p:clrMapOvr>
    <a:masterClrMapping/>
  </p:clrMapOvr>
  <p:transition spd="med">
    <p:pull/>
  </p:transition>
</p:sld>
</file>

<file path=ppt/theme/theme1.xml><?xml version="1.0" encoding="utf-8"?>
<a:theme xmlns:a="http://schemas.openxmlformats.org/drawingml/2006/main" name="LeafVTI">
  <a:themeElements>
    <a:clrScheme name="AnalogousFromRegularSeedRightStep">
      <a:dk1>
        <a:srgbClr val="000000"/>
      </a:dk1>
      <a:lt1>
        <a:srgbClr val="FFFFFF"/>
      </a:lt1>
      <a:dk2>
        <a:srgbClr val="1C2431"/>
      </a:dk2>
      <a:lt2>
        <a:srgbClr val="F3F0F0"/>
      </a:lt2>
      <a:accent1>
        <a:srgbClr val="22B1BE"/>
      </a:accent1>
      <a:accent2>
        <a:srgbClr val="1776D5"/>
      </a:accent2>
      <a:accent3>
        <a:srgbClr val="2939E7"/>
      </a:accent3>
      <a:accent4>
        <a:srgbClr val="5F23D7"/>
      </a:accent4>
      <a:accent5>
        <a:srgbClr val="B729E7"/>
      </a:accent5>
      <a:accent6>
        <a:srgbClr val="D517B5"/>
      </a:accent6>
      <a:hlink>
        <a:srgbClr val="BF4A3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2400</Words>
  <Application>Microsoft Office PowerPoint</Application>
  <PresentationFormat>Panoramiczny</PresentationFormat>
  <Paragraphs>194</Paragraphs>
  <Slides>41</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41</vt:i4>
      </vt:variant>
    </vt:vector>
  </HeadingPairs>
  <TitlesOfParts>
    <vt:vector size="50" baseType="lpstr">
      <vt:lpstr>Arial</vt:lpstr>
      <vt:lpstr>Avenir Next LT Pro Light</vt:lpstr>
      <vt:lpstr>Calibri</vt:lpstr>
      <vt:lpstr>Lucida Sans Typewriter</vt:lpstr>
      <vt:lpstr>Open Sans</vt:lpstr>
      <vt:lpstr>Rockwell Nova Light</vt:lpstr>
      <vt:lpstr>Times New Roman</vt:lpstr>
      <vt:lpstr>Wingdings</vt:lpstr>
      <vt:lpstr>LeafVTI</vt:lpstr>
      <vt:lpstr>Malware  rodzaje, charakterystyka i ochrona</vt:lpstr>
      <vt:lpstr>Czym jest złośliwe oprogramowanie?</vt:lpstr>
      <vt:lpstr>Kategoryzacja Malware</vt:lpstr>
      <vt:lpstr>Wirus</vt:lpstr>
      <vt:lpstr>Wirus dyskowy    i  wirus klastrowy</vt:lpstr>
      <vt:lpstr>Wirus plikowy</vt:lpstr>
      <vt:lpstr>Wirus telefonu komórkowego</vt:lpstr>
      <vt:lpstr>Makro wirus </vt:lpstr>
      <vt:lpstr>Wirus płyty głównej</vt:lpstr>
      <vt:lpstr>Wirus  typu robak</vt:lpstr>
      <vt:lpstr>Ransomware</vt:lpstr>
      <vt:lpstr>spam</vt:lpstr>
      <vt:lpstr>wobbit</vt:lpstr>
      <vt:lpstr>Stealware </vt:lpstr>
      <vt:lpstr>Spyware</vt:lpstr>
      <vt:lpstr>Keylogger</vt:lpstr>
      <vt:lpstr>Trojan</vt:lpstr>
      <vt:lpstr>backDoor</vt:lpstr>
      <vt:lpstr>Exploit</vt:lpstr>
      <vt:lpstr>  Rootkit  </vt:lpstr>
      <vt:lpstr>Hijacker Browser Helper Object</vt:lpstr>
      <vt:lpstr>SQL/URL injection</vt:lpstr>
      <vt:lpstr>Adware</vt:lpstr>
      <vt:lpstr> Dialer  </vt:lpstr>
      <vt:lpstr>cryptomining</vt:lpstr>
      <vt:lpstr>Wirusy komputerowe rezydentne  i  nie rezydentne</vt:lpstr>
      <vt:lpstr>Grupy rodzajowe złośliwego oprogramowania (Malware) </vt:lpstr>
      <vt:lpstr>Sposoby zainfekowania urządzenia</vt:lpstr>
      <vt:lpstr>Przykłady podejrzanych reklam </vt:lpstr>
      <vt:lpstr>Phishing  czyli ty tu jesteś rybką</vt:lpstr>
      <vt:lpstr>Przykłady SMS phishing</vt:lpstr>
      <vt:lpstr>Podejrzane strony WwW</vt:lpstr>
      <vt:lpstr>e-mail Phishing / spam</vt:lpstr>
      <vt:lpstr>Metody ochrony przed Malware</vt:lpstr>
      <vt:lpstr>Zawsze aktualizuj system i zasady zabezpieczeń</vt:lpstr>
      <vt:lpstr>Fałszywy alarm </vt:lpstr>
      <vt:lpstr>koniec </vt:lpstr>
      <vt:lpstr>Źródła</vt:lpstr>
      <vt:lpstr>Źródła </vt:lpstr>
      <vt:lpstr>Źródła </vt:lpstr>
      <vt:lpstr>Możliwa inspiracja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rodzaje, charakterystyka i ochrona</dc:title>
  <dc:creator>Kamil Zbrzeźniak</dc:creator>
  <cp:lastModifiedBy>Kamil Zbrzeźniak</cp:lastModifiedBy>
  <cp:revision>25</cp:revision>
  <dcterms:created xsi:type="dcterms:W3CDTF">2023-11-29T18:09:12Z</dcterms:created>
  <dcterms:modified xsi:type="dcterms:W3CDTF">2023-12-03T20:09:45Z</dcterms:modified>
</cp:coreProperties>
</file>